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77" r:id="rId11"/>
    <p:sldId id="278" r:id="rId12"/>
    <p:sldId id="271" r:id="rId13"/>
    <p:sldId id="272" r:id="rId14"/>
    <p:sldId id="279" r:id="rId15"/>
    <p:sldId id="274" r:id="rId16"/>
    <p:sldId id="275" r:id="rId17"/>
    <p:sldId id="276" r:id="rId18"/>
  </p:sldIdLst>
  <p:sldSz cx="18288000" cy="10287000"/>
  <p:notesSz cx="6858000" cy="9144000"/>
  <p:embeddedFontLst>
    <p:embeddedFont>
      <p:font typeface="Arial Bold" panose="020B0704020202020204" pitchFamily="34" charset="0"/>
      <p:regular r:id="rId20"/>
      <p:bold r:id="rId21"/>
    </p:embeddedFont>
    <p:embeddedFont>
      <p:font typeface="Arimo" panose="020B0604020202020204" charset="0"/>
      <p:regular r:id="rId22"/>
    </p:embeddedFont>
    <p:embeddedFont>
      <p:font typeface="Calibri (MS)" panose="020B0604020202020204" charset="0"/>
      <p:regular r:id="rId23"/>
    </p:embeddedFont>
    <p:embeddedFont>
      <p:font typeface="Calibri (MS) Bold" panose="020B0604020202020204" charset="0"/>
      <p:regular r:id="rId24"/>
    </p:embeddedFont>
    <p:embeddedFont>
      <p:font typeface="Calibri (MS) Light" panose="020B0604020202020204" charset="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E23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77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HERINE JULIETH SIERRA SUAREZ" userId="fe45854a-3863-4d41-8d2a-d8b06aadeffe" providerId="ADAL" clId="{2D464D52-5596-4C8D-806E-3848F2033FE0}"/>
    <pc:docChg chg="modSld">
      <pc:chgData name="KATHERINE JULIETH SIERRA SUAREZ" userId="fe45854a-3863-4d41-8d2a-d8b06aadeffe" providerId="ADAL" clId="{2D464D52-5596-4C8D-806E-3848F2033FE0}" dt="2025-04-23T01:14:11.275" v="59" actId="1076"/>
      <pc:docMkLst>
        <pc:docMk/>
      </pc:docMkLst>
      <pc:sldChg chg="modSp mod">
        <pc:chgData name="KATHERINE JULIETH SIERRA SUAREZ" userId="fe45854a-3863-4d41-8d2a-d8b06aadeffe" providerId="ADAL" clId="{2D464D52-5596-4C8D-806E-3848F2033FE0}" dt="2025-04-23T01:14:11.275" v="59" actId="1076"/>
        <pc:sldMkLst>
          <pc:docMk/>
          <pc:sldMk cId="0" sldId="257"/>
        </pc:sldMkLst>
        <pc:spChg chg="mod">
          <ac:chgData name="KATHERINE JULIETH SIERRA SUAREZ" userId="fe45854a-3863-4d41-8d2a-d8b06aadeffe" providerId="ADAL" clId="{2D464D52-5596-4C8D-806E-3848F2033FE0}" dt="2025-04-23T01:14:11.275" v="59" actId="1076"/>
          <ac:spMkLst>
            <pc:docMk/>
            <pc:sldMk cId="0" sldId="257"/>
            <ac:spMk id="18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22.04.2025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‹Nº›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2"/>
          <p:cNvGrpSpPr/>
          <p:nvPr/>
        </p:nvGrpSpPr>
        <p:grpSpPr>
          <a:xfrm>
            <a:off x="15354196" y="14151"/>
            <a:ext cx="2931368" cy="1776332"/>
            <a:chOff x="0" y="0"/>
            <a:chExt cx="5018214" cy="2924415"/>
          </a:xfrm>
        </p:grpSpPr>
        <p:sp>
          <p:nvSpPr>
            <p:cNvPr id="13" name="Freeform 13"/>
            <p:cNvSpPr/>
            <p:nvPr/>
          </p:nvSpPr>
          <p:spPr>
            <a:xfrm>
              <a:off x="0" y="144968"/>
              <a:ext cx="2545135" cy="2722519"/>
            </a:xfrm>
            <a:custGeom>
              <a:avLst/>
              <a:gdLst/>
              <a:ahLst/>
              <a:cxnLst/>
              <a:rect l="l" t="t" r="r" b="b"/>
              <a:pathLst>
                <a:path w="2545135" h="2722519">
                  <a:moveTo>
                    <a:pt x="0" y="0"/>
                  </a:moveTo>
                  <a:lnTo>
                    <a:pt x="2545135" y="0"/>
                  </a:lnTo>
                  <a:lnTo>
                    <a:pt x="2545135" y="2722519"/>
                  </a:lnTo>
                  <a:lnTo>
                    <a:pt x="0" y="27225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37" b="-22368"/>
              </a:stretch>
            </a:blipFill>
          </p:spPr>
          <p:txBody>
            <a:bodyPr/>
            <a:lstStyle/>
            <a:p>
              <a:endParaRPr lang="es-CO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2443102" y="0"/>
              <a:ext cx="2575112" cy="2924415"/>
            </a:xfrm>
            <a:custGeom>
              <a:avLst/>
              <a:gdLst/>
              <a:ahLst/>
              <a:cxnLst/>
              <a:rect l="l" t="t" r="r" b="b"/>
              <a:pathLst>
                <a:path w="2575112" h="2924415">
                  <a:moveTo>
                    <a:pt x="0" y="0"/>
                  </a:moveTo>
                  <a:lnTo>
                    <a:pt x="2575112" y="0"/>
                  </a:lnTo>
                  <a:lnTo>
                    <a:pt x="2575112" y="2924415"/>
                  </a:lnTo>
                  <a:lnTo>
                    <a:pt x="0" y="29244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-92075"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18" name="TextBox 11"/>
          <p:cNvSpPr txBox="1"/>
          <p:nvPr/>
        </p:nvSpPr>
        <p:spPr>
          <a:xfrm>
            <a:off x="2574523" y="7302601"/>
            <a:ext cx="13449195" cy="2035165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ctr">
              <a:lnSpc>
                <a:spcPts val="3600"/>
              </a:lnSpc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Director:</a:t>
            </a:r>
          </a:p>
          <a:p>
            <a:pPr algn="ctr">
              <a:lnSpc>
                <a:spcPts val="3600"/>
              </a:lnSpc>
            </a:pP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Nombre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del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docente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</a:p>
          <a:p>
            <a:pPr algn="ctr">
              <a:lnSpc>
                <a:spcPts val="3600"/>
              </a:lnSpc>
            </a:pP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Título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docente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| Docente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Tecnología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Producción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Industrial</a:t>
            </a:r>
          </a:p>
        </p:txBody>
      </p:sp>
      <p:sp>
        <p:nvSpPr>
          <p:cNvPr id="19" name="TextBox 8"/>
          <p:cNvSpPr txBox="1"/>
          <p:nvPr/>
        </p:nvSpPr>
        <p:spPr>
          <a:xfrm>
            <a:off x="4727121" y="4842234"/>
            <a:ext cx="9144000" cy="1111835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ctr">
              <a:lnSpc>
                <a:spcPts val="3600"/>
              </a:lnSpc>
            </a:pP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Estudiantes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: </a:t>
            </a:r>
            <a:r>
              <a:rPr lang="en-US" sz="3000" b="1" dirty="0" err="1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Nombres</a:t>
            </a:r>
            <a:r>
              <a:rPr lang="en-US" sz="3000" b="1" dirty="0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y </a:t>
            </a:r>
            <a:r>
              <a:rPr lang="en-US" sz="3000" b="1" dirty="0" err="1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apellidos</a:t>
            </a:r>
            <a:r>
              <a:rPr lang="en-US" sz="3000" b="1" dirty="0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3000" b="1" dirty="0" err="1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estudiantes</a:t>
            </a:r>
            <a:endParaRPr lang="en-US" sz="3000" b="1" dirty="0">
              <a:solidFill>
                <a:srgbClr val="000000"/>
              </a:solidFill>
              <a:latin typeface="Arial" panose="020B0604020202020204" pitchFamily="34" charset="0"/>
              <a:ea typeface="Arial Bold"/>
              <a:cs typeface="Arial" panose="020B0604020202020204" pitchFamily="34" charset="0"/>
              <a:sym typeface="Arial Bold"/>
            </a:endParaRPr>
          </a:p>
          <a:p>
            <a:pPr algn="ctr">
              <a:lnSpc>
                <a:spcPts val="3600"/>
              </a:lnSpc>
            </a:pP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Estudiante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Tecnología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en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Producción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Industrial</a:t>
            </a:r>
          </a:p>
        </p:txBody>
      </p:sp>
      <p:sp>
        <p:nvSpPr>
          <p:cNvPr id="20" name="TextBox 5"/>
          <p:cNvSpPr txBox="1"/>
          <p:nvPr/>
        </p:nvSpPr>
        <p:spPr>
          <a:xfrm>
            <a:off x="4718411" y="2652549"/>
            <a:ext cx="9144001" cy="841153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ctr">
              <a:lnSpc>
                <a:spcPts val="5040"/>
              </a:lnSpc>
            </a:pPr>
            <a:r>
              <a:rPr lang="en-US" sz="4200" b="1" dirty="0">
                <a:solidFill>
                  <a:srgbClr val="59595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TÍTULO DE TRABAJO DE GRADO</a:t>
            </a:r>
          </a:p>
        </p:txBody>
      </p:sp>
      <p:sp>
        <p:nvSpPr>
          <p:cNvPr id="21" name="TextBox 17"/>
          <p:cNvSpPr txBox="1"/>
          <p:nvPr/>
        </p:nvSpPr>
        <p:spPr>
          <a:xfrm>
            <a:off x="4572000" y="9334500"/>
            <a:ext cx="9144000" cy="606266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ctr">
              <a:lnSpc>
                <a:spcPts val="3600"/>
              </a:lnSpc>
            </a:pPr>
            <a:r>
              <a:rPr lang="en-US" sz="24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Fecha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mm/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aaaa</a:t>
            </a:r>
            <a:endParaRPr lang="en-US" sz="2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Arial Bold"/>
              <a:cs typeface="Arial" panose="020B0604020202020204" pitchFamily="34" charset="0"/>
              <a:sym typeface="Arial 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5"/>
          <p:cNvSpPr txBox="1"/>
          <p:nvPr/>
        </p:nvSpPr>
        <p:spPr>
          <a:xfrm>
            <a:off x="381000" y="4921789"/>
            <a:ext cx="7720623" cy="90425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ctr">
              <a:lnSpc>
                <a:spcPts val="5040"/>
              </a:lnSpc>
            </a:pPr>
            <a:r>
              <a:rPr lang="en-US" sz="6600" b="1" dirty="0">
                <a:solidFill>
                  <a:srgbClr val="59595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CONTENIDO</a:t>
            </a:r>
          </a:p>
        </p:txBody>
      </p:sp>
      <p:grpSp>
        <p:nvGrpSpPr>
          <p:cNvPr id="40" name="Group 9"/>
          <p:cNvGrpSpPr/>
          <p:nvPr/>
        </p:nvGrpSpPr>
        <p:grpSpPr>
          <a:xfrm>
            <a:off x="8763000" y="893297"/>
            <a:ext cx="1257300" cy="1257300"/>
            <a:chOff x="0" y="0"/>
            <a:chExt cx="1676400" cy="1676400"/>
          </a:xfrm>
        </p:grpSpPr>
        <p:sp>
          <p:nvSpPr>
            <p:cNvPr id="41" name="Freeform 10"/>
            <p:cNvSpPr/>
            <p:nvPr/>
          </p:nvSpPr>
          <p:spPr>
            <a:xfrm>
              <a:off x="0" y="0"/>
              <a:ext cx="1676400" cy="1676400"/>
            </a:xfrm>
            <a:custGeom>
              <a:avLst/>
              <a:gdLst/>
              <a:ahLst/>
              <a:cxnLst/>
              <a:rect l="l" t="t" r="r" b="b"/>
              <a:pathLst>
                <a:path w="1676400" h="1676400">
                  <a:moveTo>
                    <a:pt x="0" y="838200"/>
                  </a:moveTo>
                  <a:cubicBezTo>
                    <a:pt x="0" y="375285"/>
                    <a:pt x="375285" y="0"/>
                    <a:pt x="838200" y="0"/>
                  </a:cubicBezTo>
                  <a:cubicBezTo>
                    <a:pt x="1301115" y="0"/>
                    <a:pt x="1676400" y="375285"/>
                    <a:pt x="1676400" y="838200"/>
                  </a:cubicBezTo>
                  <a:cubicBezTo>
                    <a:pt x="1676400" y="1301115"/>
                    <a:pt x="1301115" y="1676400"/>
                    <a:pt x="838200" y="1676400"/>
                  </a:cubicBezTo>
                  <a:cubicBezTo>
                    <a:pt x="375285" y="1676400"/>
                    <a:pt x="0" y="1301115"/>
                    <a:pt x="0" y="838200"/>
                  </a:cubicBezTo>
                  <a:close/>
                </a:path>
              </a:pathLst>
            </a:custGeom>
            <a:solidFill>
              <a:srgbClr val="7E238C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42" name="TextBox 11"/>
            <p:cNvSpPr txBox="1"/>
            <p:nvPr/>
          </p:nvSpPr>
          <p:spPr>
            <a:xfrm>
              <a:off x="0" y="-123825"/>
              <a:ext cx="1676400" cy="1800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680"/>
                </a:lnSpc>
              </a:pPr>
              <a:r>
                <a:rPr lang="en-US" sz="640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</a:t>
              </a:r>
            </a:p>
          </p:txBody>
        </p:sp>
      </p:grpSp>
      <p:grpSp>
        <p:nvGrpSpPr>
          <p:cNvPr id="43" name="Group 15"/>
          <p:cNvGrpSpPr/>
          <p:nvPr/>
        </p:nvGrpSpPr>
        <p:grpSpPr>
          <a:xfrm>
            <a:off x="8763000" y="2432180"/>
            <a:ext cx="1257300" cy="1257300"/>
            <a:chOff x="0" y="0"/>
            <a:chExt cx="1676400" cy="1676400"/>
          </a:xfrm>
        </p:grpSpPr>
        <p:sp>
          <p:nvSpPr>
            <p:cNvPr id="44" name="Freeform 16"/>
            <p:cNvSpPr/>
            <p:nvPr/>
          </p:nvSpPr>
          <p:spPr>
            <a:xfrm>
              <a:off x="0" y="0"/>
              <a:ext cx="1676400" cy="1676400"/>
            </a:xfrm>
            <a:custGeom>
              <a:avLst/>
              <a:gdLst/>
              <a:ahLst/>
              <a:cxnLst/>
              <a:rect l="l" t="t" r="r" b="b"/>
              <a:pathLst>
                <a:path w="1676400" h="1676400">
                  <a:moveTo>
                    <a:pt x="0" y="838200"/>
                  </a:moveTo>
                  <a:cubicBezTo>
                    <a:pt x="0" y="375285"/>
                    <a:pt x="375285" y="0"/>
                    <a:pt x="838200" y="0"/>
                  </a:cubicBezTo>
                  <a:cubicBezTo>
                    <a:pt x="1301115" y="0"/>
                    <a:pt x="1676400" y="375285"/>
                    <a:pt x="1676400" y="838200"/>
                  </a:cubicBezTo>
                  <a:cubicBezTo>
                    <a:pt x="1676400" y="1301115"/>
                    <a:pt x="1301115" y="1676400"/>
                    <a:pt x="838200" y="1676400"/>
                  </a:cubicBezTo>
                  <a:cubicBezTo>
                    <a:pt x="375285" y="1676400"/>
                    <a:pt x="0" y="1301115"/>
                    <a:pt x="0" y="838200"/>
                  </a:cubicBezTo>
                  <a:close/>
                </a:path>
              </a:pathLst>
            </a:custGeom>
            <a:solidFill>
              <a:srgbClr val="9C9A9F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45" name="TextBox 17"/>
            <p:cNvSpPr txBox="1"/>
            <p:nvPr/>
          </p:nvSpPr>
          <p:spPr>
            <a:xfrm>
              <a:off x="0" y="-123825"/>
              <a:ext cx="1676400" cy="1800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680"/>
                </a:lnSpc>
              </a:pPr>
              <a:r>
                <a:rPr lang="en-US" sz="640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</a:t>
              </a:r>
            </a:p>
          </p:txBody>
        </p:sp>
      </p:grpSp>
      <p:grpSp>
        <p:nvGrpSpPr>
          <p:cNvPr id="46" name="Group 21"/>
          <p:cNvGrpSpPr/>
          <p:nvPr/>
        </p:nvGrpSpPr>
        <p:grpSpPr>
          <a:xfrm>
            <a:off x="8763000" y="3971063"/>
            <a:ext cx="1257300" cy="1257300"/>
            <a:chOff x="0" y="0"/>
            <a:chExt cx="1676400" cy="1676400"/>
          </a:xfrm>
        </p:grpSpPr>
        <p:sp>
          <p:nvSpPr>
            <p:cNvPr id="47" name="Freeform 22"/>
            <p:cNvSpPr/>
            <p:nvPr/>
          </p:nvSpPr>
          <p:spPr>
            <a:xfrm>
              <a:off x="0" y="0"/>
              <a:ext cx="1676400" cy="1676400"/>
            </a:xfrm>
            <a:custGeom>
              <a:avLst/>
              <a:gdLst/>
              <a:ahLst/>
              <a:cxnLst/>
              <a:rect l="l" t="t" r="r" b="b"/>
              <a:pathLst>
                <a:path w="1676400" h="1676400">
                  <a:moveTo>
                    <a:pt x="0" y="838200"/>
                  </a:moveTo>
                  <a:cubicBezTo>
                    <a:pt x="0" y="375285"/>
                    <a:pt x="375285" y="0"/>
                    <a:pt x="838200" y="0"/>
                  </a:cubicBezTo>
                  <a:cubicBezTo>
                    <a:pt x="1301115" y="0"/>
                    <a:pt x="1676400" y="375285"/>
                    <a:pt x="1676400" y="838200"/>
                  </a:cubicBezTo>
                  <a:cubicBezTo>
                    <a:pt x="1676400" y="1301115"/>
                    <a:pt x="1301115" y="1676400"/>
                    <a:pt x="838200" y="1676400"/>
                  </a:cubicBezTo>
                  <a:cubicBezTo>
                    <a:pt x="375285" y="1676400"/>
                    <a:pt x="0" y="1301115"/>
                    <a:pt x="0" y="838200"/>
                  </a:cubicBezTo>
                  <a:close/>
                </a:path>
              </a:pathLst>
            </a:custGeom>
            <a:solidFill>
              <a:srgbClr val="7E238C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48" name="TextBox 23"/>
            <p:cNvSpPr txBox="1"/>
            <p:nvPr/>
          </p:nvSpPr>
          <p:spPr>
            <a:xfrm>
              <a:off x="0" y="-123825"/>
              <a:ext cx="1676400" cy="1800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680"/>
                </a:lnSpc>
              </a:pPr>
              <a:r>
                <a:rPr lang="en-US" sz="64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3</a:t>
              </a:r>
            </a:p>
          </p:txBody>
        </p:sp>
      </p:grpSp>
      <p:grpSp>
        <p:nvGrpSpPr>
          <p:cNvPr id="49" name="Group 27"/>
          <p:cNvGrpSpPr/>
          <p:nvPr/>
        </p:nvGrpSpPr>
        <p:grpSpPr>
          <a:xfrm>
            <a:off x="8763000" y="5509946"/>
            <a:ext cx="1257300" cy="1257300"/>
            <a:chOff x="0" y="0"/>
            <a:chExt cx="1676400" cy="1676400"/>
          </a:xfrm>
        </p:grpSpPr>
        <p:sp>
          <p:nvSpPr>
            <p:cNvPr id="50" name="Freeform 28"/>
            <p:cNvSpPr/>
            <p:nvPr/>
          </p:nvSpPr>
          <p:spPr>
            <a:xfrm>
              <a:off x="0" y="0"/>
              <a:ext cx="1676400" cy="1676400"/>
            </a:xfrm>
            <a:custGeom>
              <a:avLst/>
              <a:gdLst/>
              <a:ahLst/>
              <a:cxnLst/>
              <a:rect l="l" t="t" r="r" b="b"/>
              <a:pathLst>
                <a:path w="1676400" h="1676400">
                  <a:moveTo>
                    <a:pt x="0" y="838200"/>
                  </a:moveTo>
                  <a:cubicBezTo>
                    <a:pt x="0" y="375285"/>
                    <a:pt x="375285" y="0"/>
                    <a:pt x="838200" y="0"/>
                  </a:cubicBezTo>
                  <a:cubicBezTo>
                    <a:pt x="1301115" y="0"/>
                    <a:pt x="1676400" y="375285"/>
                    <a:pt x="1676400" y="838200"/>
                  </a:cubicBezTo>
                  <a:cubicBezTo>
                    <a:pt x="1676400" y="1301115"/>
                    <a:pt x="1301115" y="1676400"/>
                    <a:pt x="838200" y="1676400"/>
                  </a:cubicBezTo>
                  <a:cubicBezTo>
                    <a:pt x="375285" y="1676400"/>
                    <a:pt x="0" y="1301115"/>
                    <a:pt x="0" y="838200"/>
                  </a:cubicBezTo>
                  <a:close/>
                </a:path>
              </a:pathLst>
            </a:custGeom>
            <a:solidFill>
              <a:srgbClr val="9C9A9F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51" name="TextBox 29"/>
            <p:cNvSpPr txBox="1"/>
            <p:nvPr/>
          </p:nvSpPr>
          <p:spPr>
            <a:xfrm>
              <a:off x="0" y="-123825"/>
              <a:ext cx="1676400" cy="1800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680"/>
                </a:lnSpc>
              </a:pPr>
              <a:r>
                <a:rPr lang="en-US" sz="64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4</a:t>
              </a:r>
            </a:p>
          </p:txBody>
        </p:sp>
      </p:grpSp>
      <p:grpSp>
        <p:nvGrpSpPr>
          <p:cNvPr id="52" name="Group 33"/>
          <p:cNvGrpSpPr/>
          <p:nvPr/>
        </p:nvGrpSpPr>
        <p:grpSpPr>
          <a:xfrm>
            <a:off x="8763000" y="7048828"/>
            <a:ext cx="1257300" cy="1257300"/>
            <a:chOff x="0" y="0"/>
            <a:chExt cx="1676400" cy="1676400"/>
          </a:xfrm>
        </p:grpSpPr>
        <p:sp>
          <p:nvSpPr>
            <p:cNvPr id="53" name="Freeform 34"/>
            <p:cNvSpPr/>
            <p:nvPr/>
          </p:nvSpPr>
          <p:spPr>
            <a:xfrm>
              <a:off x="0" y="0"/>
              <a:ext cx="1676400" cy="1676400"/>
            </a:xfrm>
            <a:custGeom>
              <a:avLst/>
              <a:gdLst/>
              <a:ahLst/>
              <a:cxnLst/>
              <a:rect l="l" t="t" r="r" b="b"/>
              <a:pathLst>
                <a:path w="1676400" h="1676400">
                  <a:moveTo>
                    <a:pt x="0" y="838200"/>
                  </a:moveTo>
                  <a:cubicBezTo>
                    <a:pt x="0" y="375285"/>
                    <a:pt x="375285" y="0"/>
                    <a:pt x="838200" y="0"/>
                  </a:cubicBezTo>
                  <a:cubicBezTo>
                    <a:pt x="1301115" y="0"/>
                    <a:pt x="1676400" y="375285"/>
                    <a:pt x="1676400" y="838200"/>
                  </a:cubicBezTo>
                  <a:cubicBezTo>
                    <a:pt x="1676400" y="1301115"/>
                    <a:pt x="1301115" y="1676400"/>
                    <a:pt x="838200" y="1676400"/>
                  </a:cubicBezTo>
                  <a:cubicBezTo>
                    <a:pt x="375285" y="1676400"/>
                    <a:pt x="0" y="1301115"/>
                    <a:pt x="0" y="838200"/>
                  </a:cubicBezTo>
                  <a:close/>
                </a:path>
              </a:pathLst>
            </a:custGeom>
            <a:solidFill>
              <a:srgbClr val="7E238C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54" name="TextBox 35"/>
            <p:cNvSpPr txBox="1"/>
            <p:nvPr/>
          </p:nvSpPr>
          <p:spPr>
            <a:xfrm>
              <a:off x="0" y="-123825"/>
              <a:ext cx="1676400" cy="1800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680"/>
                </a:lnSpc>
              </a:pPr>
              <a:r>
                <a:rPr lang="en-US" sz="64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5</a:t>
              </a:r>
            </a:p>
          </p:txBody>
        </p:sp>
      </p:grpSp>
      <p:sp>
        <p:nvSpPr>
          <p:cNvPr id="55" name="CuadroTexto 54"/>
          <p:cNvSpPr txBox="1"/>
          <p:nvPr/>
        </p:nvSpPr>
        <p:spPr>
          <a:xfrm>
            <a:off x="10134600" y="1121569"/>
            <a:ext cx="35221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Generalidades</a:t>
            </a:r>
            <a:endParaRPr lang="es-CO" sz="4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CuadroTexto 55"/>
          <p:cNvSpPr txBox="1"/>
          <p:nvPr/>
        </p:nvSpPr>
        <p:spPr>
          <a:xfrm>
            <a:off x="10134600" y="2660452"/>
            <a:ext cx="41504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Marco referencial</a:t>
            </a:r>
            <a:endParaRPr lang="es-CO" sz="4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CuadroTexto 56"/>
          <p:cNvSpPr txBox="1"/>
          <p:nvPr/>
        </p:nvSpPr>
        <p:spPr>
          <a:xfrm>
            <a:off x="10134600" y="4245770"/>
            <a:ext cx="54328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Desarrollo y resultados</a:t>
            </a:r>
            <a:endParaRPr lang="es-CO" sz="4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CuadroTexto 57"/>
          <p:cNvSpPr txBox="1"/>
          <p:nvPr/>
        </p:nvSpPr>
        <p:spPr>
          <a:xfrm>
            <a:off x="10134600" y="5784653"/>
            <a:ext cx="32640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  <a:endParaRPr lang="es-CO" sz="4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CuadroTexto 58"/>
          <p:cNvSpPr txBox="1"/>
          <p:nvPr/>
        </p:nvSpPr>
        <p:spPr>
          <a:xfrm>
            <a:off x="10134600" y="7277100"/>
            <a:ext cx="60596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Referencias bibliográficas</a:t>
            </a:r>
            <a:endParaRPr lang="es-CO" sz="4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0210800" y="2863404"/>
            <a:ext cx="5482128" cy="1192353"/>
            <a:chOff x="-574132" y="0"/>
            <a:chExt cx="7309504" cy="158980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735372" cy="1119942"/>
            </a:xfrm>
            <a:custGeom>
              <a:avLst/>
              <a:gdLst/>
              <a:ahLst/>
              <a:cxnLst/>
              <a:rect l="l" t="t" r="r" b="b"/>
              <a:pathLst>
                <a:path w="6735372" h="1119942">
                  <a:moveTo>
                    <a:pt x="0" y="0"/>
                  </a:moveTo>
                  <a:lnTo>
                    <a:pt x="6735372" y="0"/>
                  </a:lnTo>
                  <a:lnTo>
                    <a:pt x="6735372" y="1119942"/>
                  </a:lnTo>
                  <a:lnTo>
                    <a:pt x="0" y="111994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-574132" y="384138"/>
              <a:ext cx="6735372" cy="120566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5040"/>
                </a:lnSpc>
              </a:pPr>
              <a:r>
                <a:rPr lang="en-US" sz="4200" b="1" dirty="0">
                  <a:solidFill>
                    <a:srgbClr val="595959"/>
                  </a:solidFill>
                  <a:latin typeface="Arial" panose="020B0604020202020204" pitchFamily="34" charset="0"/>
                  <a:ea typeface="Arial Bold"/>
                  <a:cs typeface="Arial" panose="020B0604020202020204" pitchFamily="34" charset="0"/>
                  <a:sym typeface="Arial Bold"/>
                </a:rPr>
                <a:t>GENERALIDADES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427694" y="4055786"/>
            <a:ext cx="8724231" cy="68578"/>
            <a:chOff x="0" y="0"/>
            <a:chExt cx="11632308" cy="9143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632311" cy="91440"/>
            </a:xfrm>
            <a:custGeom>
              <a:avLst/>
              <a:gdLst/>
              <a:ahLst/>
              <a:cxnLst/>
              <a:rect l="l" t="t" r="r" b="b"/>
              <a:pathLst>
                <a:path w="11632311" h="91440">
                  <a:moveTo>
                    <a:pt x="0" y="91440"/>
                  </a:moveTo>
                  <a:lnTo>
                    <a:pt x="11632311" y="91440"/>
                  </a:lnTo>
                  <a:lnTo>
                    <a:pt x="116323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C43A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418170" y="4486371"/>
            <a:ext cx="7580082" cy="1010670"/>
            <a:chOff x="0" y="0"/>
            <a:chExt cx="10106776" cy="134756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06787" cy="1347597"/>
            </a:xfrm>
            <a:custGeom>
              <a:avLst/>
              <a:gdLst/>
              <a:ahLst/>
              <a:cxnLst/>
              <a:rect l="l" t="t" r="r" b="b"/>
              <a:pathLst>
                <a:path w="10106787" h="1347597">
                  <a:moveTo>
                    <a:pt x="0" y="233045"/>
                  </a:moveTo>
                  <a:cubicBezTo>
                    <a:pt x="0" y="104140"/>
                    <a:pt x="106172" y="0"/>
                    <a:pt x="236728" y="0"/>
                  </a:cubicBezTo>
                  <a:lnTo>
                    <a:pt x="9870059" y="0"/>
                  </a:lnTo>
                  <a:lnTo>
                    <a:pt x="9870059" y="12700"/>
                  </a:lnTo>
                  <a:lnTo>
                    <a:pt x="9870059" y="0"/>
                  </a:lnTo>
                  <a:cubicBezTo>
                    <a:pt x="10000615" y="0"/>
                    <a:pt x="10106787" y="104140"/>
                    <a:pt x="10106787" y="233045"/>
                  </a:cubicBezTo>
                  <a:lnTo>
                    <a:pt x="10094087" y="233045"/>
                  </a:lnTo>
                  <a:lnTo>
                    <a:pt x="10106787" y="233045"/>
                  </a:lnTo>
                  <a:lnTo>
                    <a:pt x="10106787" y="1114425"/>
                  </a:lnTo>
                  <a:lnTo>
                    <a:pt x="10094087" y="1114425"/>
                  </a:lnTo>
                  <a:lnTo>
                    <a:pt x="10106787" y="1114425"/>
                  </a:lnTo>
                  <a:cubicBezTo>
                    <a:pt x="10106787" y="1243330"/>
                    <a:pt x="10000615" y="1347470"/>
                    <a:pt x="9870059" y="1347470"/>
                  </a:cubicBezTo>
                  <a:lnTo>
                    <a:pt x="9870059" y="1334770"/>
                  </a:lnTo>
                  <a:lnTo>
                    <a:pt x="9870059" y="1347470"/>
                  </a:lnTo>
                  <a:lnTo>
                    <a:pt x="236728" y="1347470"/>
                  </a:lnTo>
                  <a:lnTo>
                    <a:pt x="236728" y="1334770"/>
                  </a:lnTo>
                  <a:lnTo>
                    <a:pt x="236728" y="1347470"/>
                  </a:lnTo>
                  <a:cubicBezTo>
                    <a:pt x="106172" y="1347597"/>
                    <a:pt x="0" y="1243457"/>
                    <a:pt x="0" y="1114552"/>
                  </a:cubicBezTo>
                  <a:lnTo>
                    <a:pt x="0" y="233045"/>
                  </a:lnTo>
                  <a:lnTo>
                    <a:pt x="12700" y="233045"/>
                  </a:lnTo>
                  <a:lnTo>
                    <a:pt x="0" y="233045"/>
                  </a:lnTo>
                  <a:moveTo>
                    <a:pt x="25400" y="233045"/>
                  </a:moveTo>
                  <a:lnTo>
                    <a:pt x="25400" y="1114425"/>
                  </a:lnTo>
                  <a:lnTo>
                    <a:pt x="12700" y="1114425"/>
                  </a:lnTo>
                  <a:lnTo>
                    <a:pt x="25400" y="1114425"/>
                  </a:lnTo>
                  <a:cubicBezTo>
                    <a:pt x="25400" y="1228979"/>
                    <a:pt x="119761" y="1322070"/>
                    <a:pt x="236728" y="1322070"/>
                  </a:cubicBezTo>
                  <a:lnTo>
                    <a:pt x="9870059" y="1322070"/>
                  </a:lnTo>
                  <a:cubicBezTo>
                    <a:pt x="9987026" y="1322070"/>
                    <a:pt x="10081387" y="1228852"/>
                    <a:pt x="10081387" y="1114425"/>
                  </a:cubicBezTo>
                  <a:lnTo>
                    <a:pt x="10081387" y="233045"/>
                  </a:lnTo>
                  <a:cubicBezTo>
                    <a:pt x="10081387" y="118618"/>
                    <a:pt x="9986899" y="25400"/>
                    <a:pt x="9870059" y="25400"/>
                  </a:cubicBezTo>
                  <a:lnTo>
                    <a:pt x="236728" y="25400"/>
                  </a:lnTo>
                  <a:lnTo>
                    <a:pt x="236728" y="12700"/>
                  </a:lnTo>
                  <a:lnTo>
                    <a:pt x="236728" y="25400"/>
                  </a:lnTo>
                  <a:cubicBezTo>
                    <a:pt x="119761" y="25400"/>
                    <a:pt x="25400" y="118618"/>
                    <a:pt x="25400" y="233045"/>
                  </a:cubicBezTo>
                  <a:close/>
                </a:path>
              </a:pathLst>
            </a:custGeom>
            <a:solidFill>
              <a:srgbClr val="AEC53A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66675"/>
              <a:ext cx="10106776" cy="14142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4320"/>
                </a:lnSpc>
              </a:pPr>
              <a:r>
                <a:rPr lang="en-US" sz="3600" dirty="0" err="1">
                  <a:solidFill>
                    <a:srgbClr val="222A35"/>
                  </a:solidFill>
                  <a:latin typeface="Arial" panose="020B0604020202020204" pitchFamily="34" charset="0"/>
                  <a:ea typeface="Calibri (MS)"/>
                  <a:cs typeface="Arial" panose="020B0604020202020204" pitchFamily="34" charset="0"/>
                  <a:sym typeface="Calibri (MS)"/>
                </a:rPr>
                <a:t>Planteamiento</a:t>
              </a:r>
              <a:r>
                <a:rPr lang="en-US" sz="3600" dirty="0">
                  <a:solidFill>
                    <a:srgbClr val="222A35"/>
                  </a:solidFill>
                  <a:latin typeface="Arial" panose="020B0604020202020204" pitchFamily="34" charset="0"/>
                  <a:ea typeface="Calibri (MS)"/>
                  <a:cs typeface="Arial" panose="020B0604020202020204" pitchFamily="34" charset="0"/>
                  <a:sym typeface="Calibri (MS)"/>
                </a:rPr>
                <a:t> del </a:t>
              </a:r>
              <a:r>
                <a:rPr lang="en-US" sz="3600" dirty="0" err="1">
                  <a:solidFill>
                    <a:srgbClr val="222A35"/>
                  </a:solidFill>
                  <a:latin typeface="Arial" panose="020B0604020202020204" pitchFamily="34" charset="0"/>
                  <a:ea typeface="Calibri (MS)"/>
                  <a:cs typeface="Arial" panose="020B0604020202020204" pitchFamily="34" charset="0"/>
                  <a:sym typeface="Calibri (MS)"/>
                </a:rPr>
                <a:t>problema</a:t>
              </a:r>
              <a:endParaRPr lang="en-US" sz="3600" dirty="0">
                <a:solidFill>
                  <a:srgbClr val="222A35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endParaRPr>
            </a:p>
          </p:txBody>
        </p:sp>
      </p:grpSp>
      <p:sp>
        <p:nvSpPr>
          <p:cNvPr id="14" name="Freeform 14"/>
          <p:cNvSpPr/>
          <p:nvPr/>
        </p:nvSpPr>
        <p:spPr>
          <a:xfrm>
            <a:off x="9372600" y="2583880"/>
            <a:ext cx="838200" cy="1119451"/>
          </a:xfrm>
          <a:custGeom>
            <a:avLst/>
            <a:gdLst/>
            <a:ahLst/>
            <a:cxnLst/>
            <a:rect l="l" t="t" r="r" b="b"/>
            <a:pathLst>
              <a:path w="754708" h="982744">
                <a:moveTo>
                  <a:pt x="0" y="0"/>
                </a:moveTo>
                <a:lnTo>
                  <a:pt x="754707" y="0"/>
                </a:lnTo>
                <a:lnTo>
                  <a:pt x="754707" y="982744"/>
                </a:lnTo>
                <a:lnTo>
                  <a:pt x="0" y="9827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23" b="-523"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9" name="Freeform 12"/>
          <p:cNvSpPr/>
          <p:nvPr/>
        </p:nvSpPr>
        <p:spPr>
          <a:xfrm>
            <a:off x="8418170" y="5849523"/>
            <a:ext cx="7580090" cy="1010698"/>
          </a:xfrm>
          <a:custGeom>
            <a:avLst/>
            <a:gdLst/>
            <a:ahLst/>
            <a:cxnLst/>
            <a:rect l="l" t="t" r="r" b="b"/>
            <a:pathLst>
              <a:path w="10106787" h="1347597">
                <a:moveTo>
                  <a:pt x="0" y="233045"/>
                </a:moveTo>
                <a:cubicBezTo>
                  <a:pt x="0" y="104140"/>
                  <a:pt x="106172" y="0"/>
                  <a:pt x="236728" y="0"/>
                </a:cubicBezTo>
                <a:lnTo>
                  <a:pt x="9870059" y="0"/>
                </a:lnTo>
                <a:lnTo>
                  <a:pt x="9870059" y="12700"/>
                </a:lnTo>
                <a:lnTo>
                  <a:pt x="9870059" y="0"/>
                </a:lnTo>
                <a:cubicBezTo>
                  <a:pt x="10000615" y="0"/>
                  <a:pt x="10106787" y="104140"/>
                  <a:pt x="10106787" y="233045"/>
                </a:cubicBezTo>
                <a:lnTo>
                  <a:pt x="10094087" y="233045"/>
                </a:lnTo>
                <a:lnTo>
                  <a:pt x="10106787" y="233045"/>
                </a:lnTo>
                <a:lnTo>
                  <a:pt x="10106787" y="1114425"/>
                </a:lnTo>
                <a:lnTo>
                  <a:pt x="10094087" y="1114425"/>
                </a:lnTo>
                <a:lnTo>
                  <a:pt x="10106787" y="1114425"/>
                </a:lnTo>
                <a:cubicBezTo>
                  <a:pt x="10106787" y="1243330"/>
                  <a:pt x="10000615" y="1347470"/>
                  <a:pt x="9870059" y="1347470"/>
                </a:cubicBezTo>
                <a:lnTo>
                  <a:pt x="9870059" y="1334770"/>
                </a:lnTo>
                <a:lnTo>
                  <a:pt x="9870059" y="1347470"/>
                </a:lnTo>
                <a:lnTo>
                  <a:pt x="236728" y="1347470"/>
                </a:lnTo>
                <a:lnTo>
                  <a:pt x="236728" y="1334770"/>
                </a:lnTo>
                <a:lnTo>
                  <a:pt x="236728" y="1347470"/>
                </a:lnTo>
                <a:cubicBezTo>
                  <a:pt x="106172" y="1347597"/>
                  <a:pt x="0" y="1243457"/>
                  <a:pt x="0" y="1114552"/>
                </a:cubicBezTo>
                <a:lnTo>
                  <a:pt x="0" y="233045"/>
                </a:lnTo>
                <a:lnTo>
                  <a:pt x="12700" y="233045"/>
                </a:lnTo>
                <a:lnTo>
                  <a:pt x="0" y="233045"/>
                </a:lnTo>
                <a:moveTo>
                  <a:pt x="25400" y="233045"/>
                </a:moveTo>
                <a:lnTo>
                  <a:pt x="25400" y="1114425"/>
                </a:lnTo>
                <a:lnTo>
                  <a:pt x="12700" y="1114425"/>
                </a:lnTo>
                <a:lnTo>
                  <a:pt x="25400" y="1114425"/>
                </a:lnTo>
                <a:cubicBezTo>
                  <a:pt x="25400" y="1228979"/>
                  <a:pt x="119761" y="1322070"/>
                  <a:pt x="236728" y="1322070"/>
                </a:cubicBezTo>
                <a:lnTo>
                  <a:pt x="9870059" y="1322070"/>
                </a:lnTo>
                <a:cubicBezTo>
                  <a:pt x="9987026" y="1322070"/>
                  <a:pt x="10081387" y="1228852"/>
                  <a:pt x="10081387" y="1114425"/>
                </a:cubicBezTo>
                <a:lnTo>
                  <a:pt x="10081387" y="233045"/>
                </a:lnTo>
                <a:cubicBezTo>
                  <a:pt x="10081387" y="118618"/>
                  <a:pt x="9986899" y="25400"/>
                  <a:pt x="9870059" y="25400"/>
                </a:cubicBezTo>
                <a:lnTo>
                  <a:pt x="236728" y="25400"/>
                </a:lnTo>
                <a:lnTo>
                  <a:pt x="236728" y="12700"/>
                </a:lnTo>
                <a:lnTo>
                  <a:pt x="236728" y="25400"/>
                </a:lnTo>
                <a:cubicBezTo>
                  <a:pt x="119761" y="25400"/>
                  <a:pt x="25400" y="118618"/>
                  <a:pt x="25400" y="233045"/>
                </a:cubicBezTo>
                <a:close/>
              </a:path>
            </a:pathLst>
          </a:custGeom>
          <a:solidFill>
            <a:srgbClr val="AEC53A"/>
          </a:solidFill>
        </p:spPr>
        <p:txBody>
          <a:bodyPr/>
          <a:lstStyle/>
          <a:p>
            <a:endParaRPr lang="es-CO"/>
          </a:p>
        </p:txBody>
      </p:sp>
      <p:sp>
        <p:nvSpPr>
          <p:cNvPr id="21" name="TextBox 13"/>
          <p:cNvSpPr txBox="1"/>
          <p:nvPr/>
        </p:nvSpPr>
        <p:spPr>
          <a:xfrm>
            <a:off x="8418170" y="5799517"/>
            <a:ext cx="7580082" cy="1060676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l">
              <a:lnSpc>
                <a:spcPts val="4320"/>
              </a:lnSpc>
            </a:pPr>
            <a:r>
              <a:rPr lang="en-US" sz="3600" dirty="0" err="1">
                <a:solidFill>
                  <a:srgbClr val="222A35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Objetivos</a:t>
            </a:r>
            <a:endParaRPr lang="en-US" sz="3600" dirty="0">
              <a:solidFill>
                <a:srgbClr val="222A35"/>
              </a:solidFill>
              <a:latin typeface="Arial" panose="020B0604020202020204" pitchFamily="34" charset="0"/>
              <a:ea typeface="Calibri (MS)"/>
              <a:cs typeface="Arial" panose="020B0604020202020204" pitchFamily="34" charset="0"/>
              <a:sym typeface="Calibri (MS)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/>
          <p:nvPr/>
        </p:nvSpPr>
        <p:spPr>
          <a:xfrm>
            <a:off x="5446190" y="8452101"/>
            <a:ext cx="8363088" cy="859050"/>
          </a:xfrm>
          <a:custGeom>
            <a:avLst/>
            <a:gdLst/>
            <a:ahLst/>
            <a:cxnLst/>
            <a:rect l="l" t="t" r="r" b="b"/>
            <a:pathLst>
              <a:path w="11150784" h="1145400">
                <a:moveTo>
                  <a:pt x="0" y="0"/>
                </a:moveTo>
                <a:lnTo>
                  <a:pt x="11150784" y="0"/>
                </a:lnTo>
                <a:lnTo>
                  <a:pt x="11150784" y="1145400"/>
                </a:lnTo>
                <a:lnTo>
                  <a:pt x="0" y="114540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</p:spPr>
        <p:txBody>
          <a:bodyPr/>
          <a:lstStyle/>
          <a:p>
            <a:endParaRPr lang="es-CO"/>
          </a:p>
        </p:txBody>
      </p:sp>
      <p:sp>
        <p:nvSpPr>
          <p:cNvPr id="2" name="CuadroTexto 1"/>
          <p:cNvSpPr txBox="1"/>
          <p:nvPr/>
        </p:nvSpPr>
        <p:spPr>
          <a:xfrm>
            <a:off x="1828800" y="3009900"/>
            <a:ext cx="9296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Se sugiere usar diagramas, cuadros o textos cortos con viñetas. </a:t>
            </a:r>
          </a:p>
          <a:p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No dejar párrafos largos</a:t>
            </a:r>
          </a:p>
          <a:p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Incluir las citas bibliográficas</a:t>
            </a:r>
            <a:endParaRPr lang="es-CO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10000" y="7886700"/>
            <a:ext cx="10515600" cy="816188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ctr">
              <a:lnSpc>
                <a:spcPts val="5132"/>
              </a:lnSpc>
            </a:pPr>
            <a:r>
              <a:rPr lang="en-US" sz="5940" dirty="0">
                <a:solidFill>
                  <a:srgbClr val="779B3E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¿</a:t>
            </a:r>
            <a:r>
              <a:rPr lang="en-US" sz="5940" dirty="0" err="1">
                <a:solidFill>
                  <a:srgbClr val="779B3E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Pregunta</a:t>
            </a:r>
            <a:r>
              <a:rPr lang="en-US" sz="5940" dirty="0">
                <a:solidFill>
                  <a:srgbClr val="779B3E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5940" dirty="0" err="1">
                <a:solidFill>
                  <a:srgbClr val="779B3E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problema</a:t>
            </a:r>
            <a:r>
              <a:rPr lang="en-US" sz="5940" dirty="0">
                <a:solidFill>
                  <a:srgbClr val="779B3E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5940" dirty="0">
                <a:solidFill>
                  <a:srgbClr val="779B3E"/>
                </a:solidFill>
                <a:latin typeface="Calibri (MS)"/>
                <a:ea typeface="Calibri (MS)"/>
                <a:cs typeface="Calibri (MS)"/>
                <a:sym typeface="Calibri (MS)"/>
              </a:rPr>
              <a:t>?</a:t>
            </a:r>
          </a:p>
        </p:txBody>
      </p:sp>
      <p:sp>
        <p:nvSpPr>
          <p:cNvPr id="12" name="TextBox 5"/>
          <p:cNvSpPr txBox="1"/>
          <p:nvPr/>
        </p:nvSpPr>
        <p:spPr>
          <a:xfrm>
            <a:off x="4114800" y="1129492"/>
            <a:ext cx="10460182" cy="863411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ctr">
              <a:lnSpc>
                <a:spcPts val="6480"/>
              </a:lnSpc>
            </a:pPr>
            <a:r>
              <a:rPr lang="en-US" sz="5400" b="1" dirty="0" err="1">
                <a:solidFill>
                  <a:srgbClr val="59595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Planteamiento</a:t>
            </a:r>
            <a:r>
              <a:rPr lang="en-US" sz="5400" b="1" dirty="0">
                <a:solidFill>
                  <a:srgbClr val="59595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del </a:t>
            </a:r>
            <a:r>
              <a:rPr lang="en-US" sz="5400" b="1" dirty="0" err="1">
                <a:solidFill>
                  <a:srgbClr val="59595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problema</a:t>
            </a:r>
            <a:endParaRPr lang="en-US" sz="5400" b="1" dirty="0">
              <a:solidFill>
                <a:srgbClr val="595959"/>
              </a:solidFill>
              <a:latin typeface="Arial" panose="020B0604020202020204" pitchFamily="34" charset="0"/>
              <a:ea typeface="Arial Bold"/>
              <a:cs typeface="Arial" panose="020B0604020202020204" pitchFamily="34" charset="0"/>
              <a:sym typeface="Arial 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5"/>
          <p:cNvSpPr txBox="1"/>
          <p:nvPr/>
        </p:nvSpPr>
        <p:spPr>
          <a:xfrm>
            <a:off x="4114800" y="1129492"/>
            <a:ext cx="10460182" cy="863411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ctr">
              <a:lnSpc>
                <a:spcPts val="6480"/>
              </a:lnSpc>
            </a:pPr>
            <a:r>
              <a:rPr lang="en-US" sz="5400" b="1" dirty="0" err="1">
                <a:solidFill>
                  <a:srgbClr val="59595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Objetivos</a:t>
            </a:r>
            <a:endParaRPr lang="en-US" sz="5400" b="1" dirty="0">
              <a:solidFill>
                <a:srgbClr val="595959"/>
              </a:solidFill>
              <a:latin typeface="Arial" panose="020B0604020202020204" pitchFamily="34" charset="0"/>
              <a:ea typeface="Arial Bold"/>
              <a:cs typeface="Arial" panose="020B0604020202020204" pitchFamily="34" charset="0"/>
              <a:sym typeface="Arial Bold"/>
            </a:endParaRPr>
          </a:p>
        </p:txBody>
      </p:sp>
      <p:sp>
        <p:nvSpPr>
          <p:cNvPr id="14" name="TextBox 8"/>
          <p:cNvSpPr txBox="1"/>
          <p:nvPr/>
        </p:nvSpPr>
        <p:spPr>
          <a:xfrm>
            <a:off x="2263787" y="2400300"/>
            <a:ext cx="12938211" cy="19812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l">
              <a:lnSpc>
                <a:spcPts val="3600"/>
              </a:lnSpc>
            </a:pPr>
            <a:r>
              <a:rPr lang="en-US" sz="3500" b="1" dirty="0">
                <a:solidFill>
                  <a:srgbClr val="7E238C"/>
                </a:solidFill>
                <a:latin typeface="Arial" panose="020B0604020202020204" pitchFamily="34" charset="0"/>
                <a:ea typeface="Calibri (MS) Bold"/>
                <a:cs typeface="Arial" panose="020B0604020202020204" pitchFamily="34" charset="0"/>
                <a:sym typeface="Calibri (MS) Bold"/>
              </a:rPr>
              <a:t>OBJETIVO GENERAL </a:t>
            </a:r>
          </a:p>
          <a:p>
            <a:pPr algn="l">
              <a:lnSpc>
                <a:spcPts val="3600"/>
              </a:lnSpc>
            </a:pPr>
            <a:endParaRPr lang="en-US" sz="3500" b="1" dirty="0">
              <a:solidFill>
                <a:srgbClr val="779B3E"/>
              </a:solidFill>
              <a:latin typeface="Arial" panose="020B0604020202020204" pitchFamily="34" charset="0"/>
              <a:ea typeface="Calibri (MS) Bold"/>
              <a:cs typeface="Arial" panose="020B0604020202020204" pitchFamily="34" charset="0"/>
              <a:sym typeface="Calibri (MS) Bold"/>
            </a:endParaRPr>
          </a:p>
          <a:p>
            <a:pPr algn="l">
              <a:lnSpc>
                <a:spcPts val="4320"/>
              </a:lnSpc>
            </a:pPr>
            <a:r>
              <a:rPr lang="en-US" sz="3500" dirty="0" err="1">
                <a:solidFill>
                  <a:srgbClr val="808080"/>
                </a:solidFill>
                <a:latin typeface="Arial" panose="020B0604020202020204" pitchFamily="34" charset="0"/>
                <a:ea typeface="Calibri (MS) Bold"/>
                <a:cs typeface="Arial" panose="020B0604020202020204" pitchFamily="34" charset="0"/>
                <a:sym typeface="Calibri (MS) Bold"/>
              </a:rPr>
              <a:t>Transcribir</a:t>
            </a:r>
            <a:r>
              <a:rPr lang="en-US" sz="3500" dirty="0">
                <a:solidFill>
                  <a:srgbClr val="808080"/>
                </a:solidFill>
                <a:latin typeface="Arial" panose="020B0604020202020204" pitchFamily="34" charset="0"/>
                <a:ea typeface="Calibri (MS) Bold"/>
                <a:cs typeface="Arial" panose="020B0604020202020204" pitchFamily="34" charset="0"/>
                <a:sym typeface="Calibri (MS) Bold"/>
              </a:rPr>
              <a:t> </a:t>
            </a:r>
            <a:r>
              <a:rPr lang="en-US" sz="3500" dirty="0" err="1">
                <a:solidFill>
                  <a:srgbClr val="808080"/>
                </a:solidFill>
                <a:latin typeface="Arial" panose="020B0604020202020204" pitchFamily="34" charset="0"/>
                <a:ea typeface="Calibri (MS) Bold"/>
                <a:cs typeface="Arial" panose="020B0604020202020204" pitchFamily="34" charset="0"/>
                <a:sym typeface="Calibri (MS) Bold"/>
              </a:rPr>
              <a:t>los</a:t>
            </a:r>
            <a:r>
              <a:rPr lang="en-US" sz="3500" dirty="0">
                <a:solidFill>
                  <a:srgbClr val="808080"/>
                </a:solidFill>
                <a:latin typeface="Arial" panose="020B0604020202020204" pitchFamily="34" charset="0"/>
                <a:ea typeface="Calibri (MS) Bold"/>
                <a:cs typeface="Arial" panose="020B0604020202020204" pitchFamily="34" charset="0"/>
                <a:sym typeface="Calibri (MS) Bold"/>
              </a:rPr>
              <a:t> </a:t>
            </a:r>
            <a:r>
              <a:rPr lang="en-US" sz="3500" dirty="0" err="1">
                <a:solidFill>
                  <a:srgbClr val="808080"/>
                </a:solidFill>
                <a:latin typeface="Arial" panose="020B0604020202020204" pitchFamily="34" charset="0"/>
                <a:ea typeface="Calibri (MS) Bold"/>
                <a:cs typeface="Arial" panose="020B0604020202020204" pitchFamily="34" charset="0"/>
                <a:sym typeface="Calibri (MS) Bold"/>
              </a:rPr>
              <a:t>objetivos</a:t>
            </a:r>
            <a:r>
              <a:rPr lang="en-US" sz="3500" dirty="0">
                <a:solidFill>
                  <a:srgbClr val="808080"/>
                </a:solidFill>
                <a:latin typeface="Arial" panose="020B0604020202020204" pitchFamily="34" charset="0"/>
                <a:ea typeface="Calibri (MS) Bold"/>
                <a:cs typeface="Arial" panose="020B0604020202020204" pitchFamily="34" charset="0"/>
                <a:sym typeface="Calibri (MS) Bold"/>
              </a:rPr>
              <a:t> de </a:t>
            </a:r>
            <a:r>
              <a:rPr lang="en-US" sz="3500" dirty="0" err="1">
                <a:solidFill>
                  <a:srgbClr val="808080"/>
                </a:solidFill>
                <a:latin typeface="Arial" panose="020B0604020202020204" pitchFamily="34" charset="0"/>
                <a:ea typeface="Calibri (MS) Bold"/>
                <a:cs typeface="Arial" panose="020B0604020202020204" pitchFamily="34" charset="0"/>
                <a:sym typeface="Calibri (MS) Bold"/>
              </a:rPr>
              <a:t>su</a:t>
            </a:r>
            <a:r>
              <a:rPr lang="en-US" sz="3500" dirty="0">
                <a:solidFill>
                  <a:srgbClr val="808080"/>
                </a:solidFill>
                <a:latin typeface="Arial" panose="020B0604020202020204" pitchFamily="34" charset="0"/>
                <a:ea typeface="Calibri (MS) Bold"/>
                <a:cs typeface="Arial" panose="020B0604020202020204" pitchFamily="34" charset="0"/>
                <a:sym typeface="Calibri (MS) Bold"/>
              </a:rPr>
              <a:t> </a:t>
            </a:r>
            <a:r>
              <a:rPr lang="en-US" sz="3500" dirty="0" err="1">
                <a:solidFill>
                  <a:srgbClr val="808080"/>
                </a:solidFill>
                <a:latin typeface="Arial" panose="020B0604020202020204" pitchFamily="34" charset="0"/>
                <a:ea typeface="Calibri (MS) Bold"/>
                <a:cs typeface="Arial" panose="020B0604020202020204" pitchFamily="34" charset="0"/>
                <a:sym typeface="Calibri (MS) Bold"/>
              </a:rPr>
              <a:t>trabajo</a:t>
            </a:r>
            <a:r>
              <a:rPr lang="en-US" sz="3500" dirty="0">
                <a:solidFill>
                  <a:srgbClr val="808080"/>
                </a:solidFill>
                <a:latin typeface="Arial" panose="020B0604020202020204" pitchFamily="34" charset="0"/>
                <a:ea typeface="Calibri (MS) Bold"/>
                <a:cs typeface="Arial" panose="020B0604020202020204" pitchFamily="34" charset="0"/>
                <a:sym typeface="Calibri (MS) Bold"/>
              </a:rPr>
              <a:t> de </a:t>
            </a:r>
            <a:r>
              <a:rPr lang="en-US" sz="3500" dirty="0" err="1">
                <a:solidFill>
                  <a:srgbClr val="808080"/>
                </a:solidFill>
                <a:latin typeface="Arial" panose="020B0604020202020204" pitchFamily="34" charset="0"/>
                <a:ea typeface="Calibri (MS) Bold"/>
                <a:cs typeface="Arial" panose="020B0604020202020204" pitchFamily="34" charset="0"/>
                <a:sym typeface="Calibri (MS) Bold"/>
              </a:rPr>
              <a:t>grado</a:t>
            </a:r>
            <a:endParaRPr lang="en-US" sz="3500" dirty="0">
              <a:solidFill>
                <a:srgbClr val="808080"/>
              </a:solidFill>
              <a:latin typeface="Arial" panose="020B0604020202020204" pitchFamily="34" charset="0"/>
              <a:ea typeface="Calibri (MS) Bold"/>
              <a:cs typeface="Arial" panose="020B0604020202020204" pitchFamily="34" charset="0"/>
              <a:sym typeface="Calibri (MS) Bold"/>
            </a:endParaRPr>
          </a:p>
        </p:txBody>
      </p:sp>
      <p:sp>
        <p:nvSpPr>
          <p:cNvPr id="15" name="TextBox 11"/>
          <p:cNvSpPr txBox="1"/>
          <p:nvPr/>
        </p:nvSpPr>
        <p:spPr>
          <a:xfrm>
            <a:off x="2176706" y="5143500"/>
            <a:ext cx="12383036" cy="4008664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l">
              <a:lnSpc>
                <a:spcPts val="4320"/>
              </a:lnSpc>
            </a:pPr>
            <a:r>
              <a:rPr lang="en-US" sz="3000" b="1" dirty="0">
                <a:solidFill>
                  <a:srgbClr val="7E238C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OBJETIVOS ESPECÍFICOS</a:t>
            </a:r>
          </a:p>
          <a:p>
            <a:pPr algn="l">
              <a:lnSpc>
                <a:spcPts val="3600"/>
              </a:lnSpc>
            </a:pPr>
            <a:endParaRPr lang="en-US" sz="3000" b="1" dirty="0">
              <a:solidFill>
                <a:srgbClr val="779B3E"/>
              </a:solidFill>
              <a:latin typeface="Arial" panose="020B0604020202020204" pitchFamily="34" charset="0"/>
              <a:ea typeface="Arial Bold"/>
              <a:cs typeface="Arial" panose="020B0604020202020204" pitchFamily="34" charset="0"/>
              <a:sym typeface="Arial Bold"/>
            </a:endParaRPr>
          </a:p>
          <a:p>
            <a:pPr algn="just">
              <a:lnSpc>
                <a:spcPts val="3600"/>
              </a:lnSpc>
            </a:pPr>
            <a:r>
              <a:rPr lang="en-US" sz="3000" dirty="0" err="1">
                <a:solidFill>
                  <a:srgbClr val="80808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Objetivo</a:t>
            </a:r>
            <a:r>
              <a:rPr lang="en-US" sz="3000" dirty="0">
                <a:solidFill>
                  <a:srgbClr val="80808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dirty="0" err="1">
                <a:solidFill>
                  <a:srgbClr val="80808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específico</a:t>
            </a:r>
            <a:r>
              <a:rPr lang="en-US" sz="3000" dirty="0">
                <a:solidFill>
                  <a:srgbClr val="80808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1</a:t>
            </a:r>
          </a:p>
          <a:p>
            <a:pPr algn="just">
              <a:lnSpc>
                <a:spcPts val="3600"/>
              </a:lnSpc>
            </a:pPr>
            <a:r>
              <a:rPr lang="en-US" sz="3000" dirty="0" err="1">
                <a:solidFill>
                  <a:srgbClr val="80808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Objetivo</a:t>
            </a:r>
            <a:r>
              <a:rPr lang="en-US" sz="3000" dirty="0">
                <a:solidFill>
                  <a:srgbClr val="80808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dirty="0" err="1">
                <a:solidFill>
                  <a:srgbClr val="80808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específico</a:t>
            </a:r>
            <a:r>
              <a:rPr lang="en-US" sz="3000" dirty="0">
                <a:solidFill>
                  <a:srgbClr val="80808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2 </a:t>
            </a:r>
          </a:p>
          <a:p>
            <a:pPr algn="just">
              <a:lnSpc>
                <a:spcPts val="3600"/>
              </a:lnSpc>
            </a:pPr>
            <a:r>
              <a:rPr lang="en-US" sz="3000" dirty="0" err="1">
                <a:solidFill>
                  <a:srgbClr val="80808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Objetivo</a:t>
            </a:r>
            <a:r>
              <a:rPr lang="en-US" sz="3000" dirty="0">
                <a:solidFill>
                  <a:srgbClr val="80808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dirty="0" err="1">
                <a:solidFill>
                  <a:srgbClr val="80808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específico</a:t>
            </a:r>
            <a:r>
              <a:rPr lang="en-US" sz="3000" dirty="0">
                <a:solidFill>
                  <a:srgbClr val="80808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3</a:t>
            </a:r>
          </a:p>
          <a:p>
            <a:pPr algn="just">
              <a:lnSpc>
                <a:spcPts val="3600"/>
              </a:lnSpc>
            </a:pPr>
            <a:endParaRPr lang="en-US" sz="3000" dirty="0">
              <a:solidFill>
                <a:srgbClr val="80808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8608670" y="2584014"/>
            <a:ext cx="8764930" cy="1119346"/>
            <a:chOff x="0" y="-423321"/>
            <a:chExt cx="11956762" cy="14924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956762" cy="1069142"/>
            </a:xfrm>
            <a:custGeom>
              <a:avLst/>
              <a:gdLst/>
              <a:ahLst/>
              <a:cxnLst/>
              <a:rect l="l" t="t" r="r" b="b"/>
              <a:pathLst>
                <a:path w="11956762" h="1069142">
                  <a:moveTo>
                    <a:pt x="0" y="0"/>
                  </a:moveTo>
                  <a:lnTo>
                    <a:pt x="11956762" y="0"/>
                  </a:lnTo>
                  <a:lnTo>
                    <a:pt x="11956762" y="1069142"/>
                  </a:lnTo>
                  <a:lnTo>
                    <a:pt x="0" y="106914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238005" y="-423321"/>
              <a:ext cx="8673696" cy="1154868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5040"/>
                </a:lnSpc>
              </a:pPr>
              <a:r>
                <a:rPr lang="en-US" sz="4200" b="1" dirty="0">
                  <a:solidFill>
                    <a:srgbClr val="595959"/>
                  </a:solidFill>
                  <a:latin typeface="Arial" panose="020B0604020202020204" pitchFamily="34" charset="0"/>
                  <a:ea typeface="Arial Bold"/>
                  <a:cs typeface="Arial" panose="020B0604020202020204" pitchFamily="34" charset="0"/>
                  <a:sym typeface="Arial Bold"/>
                </a:rPr>
                <a:t>DESARROLLO Y RESULTADOS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427695" y="4055785"/>
            <a:ext cx="7570558" cy="85487"/>
            <a:chOff x="0" y="0"/>
            <a:chExt cx="11632308" cy="9143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632311" cy="91440"/>
            </a:xfrm>
            <a:custGeom>
              <a:avLst/>
              <a:gdLst/>
              <a:ahLst/>
              <a:cxnLst/>
              <a:rect l="l" t="t" r="r" b="b"/>
              <a:pathLst>
                <a:path w="11632311" h="91440">
                  <a:moveTo>
                    <a:pt x="0" y="91440"/>
                  </a:moveTo>
                  <a:lnTo>
                    <a:pt x="11632311" y="91440"/>
                  </a:lnTo>
                  <a:lnTo>
                    <a:pt x="116323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C43A"/>
            </a:solidFill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418170" y="4592688"/>
            <a:ext cx="7580082" cy="1010670"/>
            <a:chOff x="0" y="0"/>
            <a:chExt cx="10106776" cy="134756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06787" cy="1347597"/>
            </a:xfrm>
            <a:custGeom>
              <a:avLst/>
              <a:gdLst/>
              <a:ahLst/>
              <a:cxnLst/>
              <a:rect l="l" t="t" r="r" b="b"/>
              <a:pathLst>
                <a:path w="10106787" h="1347597">
                  <a:moveTo>
                    <a:pt x="0" y="233045"/>
                  </a:moveTo>
                  <a:cubicBezTo>
                    <a:pt x="0" y="104140"/>
                    <a:pt x="106172" y="0"/>
                    <a:pt x="236728" y="0"/>
                  </a:cubicBezTo>
                  <a:lnTo>
                    <a:pt x="9870059" y="0"/>
                  </a:lnTo>
                  <a:lnTo>
                    <a:pt x="9870059" y="12700"/>
                  </a:lnTo>
                  <a:lnTo>
                    <a:pt x="9870059" y="0"/>
                  </a:lnTo>
                  <a:cubicBezTo>
                    <a:pt x="10000615" y="0"/>
                    <a:pt x="10106787" y="104140"/>
                    <a:pt x="10106787" y="233045"/>
                  </a:cubicBezTo>
                  <a:lnTo>
                    <a:pt x="10094087" y="233045"/>
                  </a:lnTo>
                  <a:lnTo>
                    <a:pt x="10106787" y="233045"/>
                  </a:lnTo>
                  <a:lnTo>
                    <a:pt x="10106787" y="1114425"/>
                  </a:lnTo>
                  <a:lnTo>
                    <a:pt x="10094087" y="1114425"/>
                  </a:lnTo>
                  <a:lnTo>
                    <a:pt x="10106787" y="1114425"/>
                  </a:lnTo>
                  <a:cubicBezTo>
                    <a:pt x="10106787" y="1243330"/>
                    <a:pt x="10000615" y="1347470"/>
                    <a:pt x="9870059" y="1347470"/>
                  </a:cubicBezTo>
                  <a:lnTo>
                    <a:pt x="9870059" y="1334770"/>
                  </a:lnTo>
                  <a:lnTo>
                    <a:pt x="9870059" y="1347470"/>
                  </a:lnTo>
                  <a:lnTo>
                    <a:pt x="236728" y="1347470"/>
                  </a:lnTo>
                  <a:lnTo>
                    <a:pt x="236728" y="1334770"/>
                  </a:lnTo>
                  <a:lnTo>
                    <a:pt x="236728" y="1347470"/>
                  </a:lnTo>
                  <a:cubicBezTo>
                    <a:pt x="106172" y="1347597"/>
                    <a:pt x="0" y="1243457"/>
                    <a:pt x="0" y="1114552"/>
                  </a:cubicBezTo>
                  <a:lnTo>
                    <a:pt x="0" y="233045"/>
                  </a:lnTo>
                  <a:lnTo>
                    <a:pt x="12700" y="233045"/>
                  </a:lnTo>
                  <a:lnTo>
                    <a:pt x="0" y="233045"/>
                  </a:lnTo>
                  <a:moveTo>
                    <a:pt x="25400" y="233045"/>
                  </a:moveTo>
                  <a:lnTo>
                    <a:pt x="25400" y="1114425"/>
                  </a:lnTo>
                  <a:lnTo>
                    <a:pt x="12700" y="1114425"/>
                  </a:lnTo>
                  <a:lnTo>
                    <a:pt x="25400" y="1114425"/>
                  </a:lnTo>
                  <a:cubicBezTo>
                    <a:pt x="25400" y="1228979"/>
                    <a:pt x="119761" y="1322070"/>
                    <a:pt x="236728" y="1322070"/>
                  </a:cubicBezTo>
                  <a:lnTo>
                    <a:pt x="9870059" y="1322070"/>
                  </a:lnTo>
                  <a:cubicBezTo>
                    <a:pt x="9987026" y="1322070"/>
                    <a:pt x="10081387" y="1228852"/>
                    <a:pt x="10081387" y="1114425"/>
                  </a:cubicBezTo>
                  <a:lnTo>
                    <a:pt x="10081387" y="233045"/>
                  </a:lnTo>
                  <a:cubicBezTo>
                    <a:pt x="10081387" y="118618"/>
                    <a:pt x="9986899" y="25400"/>
                    <a:pt x="9870059" y="25400"/>
                  </a:cubicBezTo>
                  <a:lnTo>
                    <a:pt x="236728" y="25400"/>
                  </a:lnTo>
                  <a:lnTo>
                    <a:pt x="236728" y="12700"/>
                  </a:lnTo>
                  <a:lnTo>
                    <a:pt x="236728" y="25400"/>
                  </a:lnTo>
                  <a:cubicBezTo>
                    <a:pt x="119761" y="25400"/>
                    <a:pt x="25400" y="118618"/>
                    <a:pt x="25400" y="233045"/>
                  </a:cubicBezTo>
                  <a:close/>
                </a:path>
              </a:pathLst>
            </a:custGeom>
            <a:solidFill>
              <a:srgbClr val="AEC53A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66675"/>
              <a:ext cx="10106776" cy="14142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4320"/>
                </a:lnSpc>
              </a:pPr>
              <a:r>
                <a:rPr lang="en-US" sz="3600" dirty="0" err="1">
                  <a:solidFill>
                    <a:srgbClr val="222A35"/>
                  </a:solidFill>
                  <a:latin typeface="Arial" panose="020B0604020202020204" pitchFamily="34" charset="0"/>
                  <a:ea typeface="Calibri (MS)"/>
                  <a:cs typeface="Arial" panose="020B0604020202020204" pitchFamily="34" charset="0"/>
                  <a:sym typeface="Calibri (MS)"/>
                </a:rPr>
                <a:t>Fase</a:t>
              </a:r>
              <a:r>
                <a:rPr lang="en-US" sz="3600" dirty="0">
                  <a:solidFill>
                    <a:srgbClr val="222A35"/>
                  </a:solidFill>
                  <a:latin typeface="Arial" panose="020B0604020202020204" pitchFamily="34" charset="0"/>
                  <a:ea typeface="Calibri (MS)"/>
                  <a:cs typeface="Arial" panose="020B0604020202020204" pitchFamily="34" charset="0"/>
                  <a:sym typeface="Calibri (MS)"/>
                </a:rPr>
                <a:t> 1: </a:t>
              </a:r>
              <a:r>
                <a:rPr lang="en-US" sz="3600" dirty="0" err="1">
                  <a:solidFill>
                    <a:srgbClr val="222A35"/>
                  </a:solidFill>
                  <a:latin typeface="Arial" panose="020B0604020202020204" pitchFamily="34" charset="0"/>
                  <a:ea typeface="Calibri (MS)"/>
                  <a:cs typeface="Arial" panose="020B0604020202020204" pitchFamily="34" charset="0"/>
                  <a:sym typeface="Calibri (MS)"/>
                </a:rPr>
                <a:t>Nombre</a:t>
              </a:r>
              <a:r>
                <a:rPr lang="en-US" sz="3600" dirty="0">
                  <a:solidFill>
                    <a:srgbClr val="222A35"/>
                  </a:solidFill>
                  <a:latin typeface="Arial" panose="020B0604020202020204" pitchFamily="34" charset="0"/>
                  <a:ea typeface="Calibri (MS)"/>
                  <a:cs typeface="Arial" panose="020B0604020202020204" pitchFamily="34" charset="0"/>
                  <a:sym typeface="Calibri (MS)"/>
                </a:rPr>
                <a:t> de la </a:t>
              </a:r>
              <a:r>
                <a:rPr lang="en-US" sz="3600" dirty="0" err="1">
                  <a:solidFill>
                    <a:srgbClr val="222A35"/>
                  </a:solidFill>
                  <a:latin typeface="Arial" panose="020B0604020202020204" pitchFamily="34" charset="0"/>
                  <a:ea typeface="Calibri (MS)"/>
                  <a:cs typeface="Arial" panose="020B0604020202020204" pitchFamily="34" charset="0"/>
                  <a:sym typeface="Calibri (MS)"/>
                </a:rPr>
                <a:t>fase</a:t>
              </a:r>
              <a:endParaRPr lang="en-US" sz="3600" dirty="0">
                <a:solidFill>
                  <a:srgbClr val="222A35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418170" y="5948481"/>
            <a:ext cx="7580082" cy="1010670"/>
            <a:chOff x="0" y="0"/>
            <a:chExt cx="10106776" cy="134756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106787" cy="1347597"/>
            </a:xfrm>
            <a:custGeom>
              <a:avLst/>
              <a:gdLst/>
              <a:ahLst/>
              <a:cxnLst/>
              <a:rect l="l" t="t" r="r" b="b"/>
              <a:pathLst>
                <a:path w="10106787" h="1347597">
                  <a:moveTo>
                    <a:pt x="0" y="233045"/>
                  </a:moveTo>
                  <a:cubicBezTo>
                    <a:pt x="0" y="104140"/>
                    <a:pt x="106172" y="0"/>
                    <a:pt x="236728" y="0"/>
                  </a:cubicBezTo>
                  <a:lnTo>
                    <a:pt x="9870059" y="0"/>
                  </a:lnTo>
                  <a:lnTo>
                    <a:pt x="9870059" y="12700"/>
                  </a:lnTo>
                  <a:lnTo>
                    <a:pt x="9870059" y="0"/>
                  </a:lnTo>
                  <a:cubicBezTo>
                    <a:pt x="10000615" y="0"/>
                    <a:pt x="10106787" y="104140"/>
                    <a:pt x="10106787" y="233045"/>
                  </a:cubicBezTo>
                  <a:lnTo>
                    <a:pt x="10094087" y="233045"/>
                  </a:lnTo>
                  <a:lnTo>
                    <a:pt x="10106787" y="233045"/>
                  </a:lnTo>
                  <a:lnTo>
                    <a:pt x="10106787" y="1114425"/>
                  </a:lnTo>
                  <a:lnTo>
                    <a:pt x="10094087" y="1114425"/>
                  </a:lnTo>
                  <a:lnTo>
                    <a:pt x="10106787" y="1114425"/>
                  </a:lnTo>
                  <a:cubicBezTo>
                    <a:pt x="10106787" y="1243330"/>
                    <a:pt x="10000615" y="1347470"/>
                    <a:pt x="9870059" y="1347470"/>
                  </a:cubicBezTo>
                  <a:lnTo>
                    <a:pt x="9870059" y="1334770"/>
                  </a:lnTo>
                  <a:lnTo>
                    <a:pt x="9870059" y="1347470"/>
                  </a:lnTo>
                  <a:lnTo>
                    <a:pt x="236728" y="1347470"/>
                  </a:lnTo>
                  <a:lnTo>
                    <a:pt x="236728" y="1334770"/>
                  </a:lnTo>
                  <a:lnTo>
                    <a:pt x="236728" y="1347470"/>
                  </a:lnTo>
                  <a:cubicBezTo>
                    <a:pt x="106172" y="1347597"/>
                    <a:pt x="0" y="1243457"/>
                    <a:pt x="0" y="1114552"/>
                  </a:cubicBezTo>
                  <a:lnTo>
                    <a:pt x="0" y="233045"/>
                  </a:lnTo>
                  <a:lnTo>
                    <a:pt x="12700" y="233045"/>
                  </a:lnTo>
                  <a:lnTo>
                    <a:pt x="0" y="233045"/>
                  </a:lnTo>
                  <a:moveTo>
                    <a:pt x="25400" y="233045"/>
                  </a:moveTo>
                  <a:lnTo>
                    <a:pt x="25400" y="1114425"/>
                  </a:lnTo>
                  <a:lnTo>
                    <a:pt x="12700" y="1114425"/>
                  </a:lnTo>
                  <a:lnTo>
                    <a:pt x="25400" y="1114425"/>
                  </a:lnTo>
                  <a:cubicBezTo>
                    <a:pt x="25400" y="1228979"/>
                    <a:pt x="119761" y="1322070"/>
                    <a:pt x="236728" y="1322070"/>
                  </a:cubicBezTo>
                  <a:lnTo>
                    <a:pt x="9870059" y="1322070"/>
                  </a:lnTo>
                  <a:cubicBezTo>
                    <a:pt x="9987026" y="1322070"/>
                    <a:pt x="10081387" y="1228852"/>
                    <a:pt x="10081387" y="1114425"/>
                  </a:cubicBezTo>
                  <a:lnTo>
                    <a:pt x="10081387" y="233045"/>
                  </a:lnTo>
                  <a:cubicBezTo>
                    <a:pt x="10081387" y="118618"/>
                    <a:pt x="9986899" y="25400"/>
                    <a:pt x="9870059" y="25400"/>
                  </a:cubicBezTo>
                  <a:lnTo>
                    <a:pt x="236728" y="25400"/>
                  </a:lnTo>
                  <a:lnTo>
                    <a:pt x="236728" y="12700"/>
                  </a:lnTo>
                  <a:lnTo>
                    <a:pt x="236728" y="25400"/>
                  </a:lnTo>
                  <a:cubicBezTo>
                    <a:pt x="119761" y="25400"/>
                    <a:pt x="25400" y="118618"/>
                    <a:pt x="25400" y="233045"/>
                  </a:cubicBezTo>
                  <a:close/>
                </a:path>
              </a:pathLst>
            </a:custGeom>
            <a:solidFill>
              <a:srgbClr val="AEC53A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66675"/>
              <a:ext cx="10106776" cy="14142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4320"/>
                </a:lnSpc>
              </a:pPr>
              <a:r>
                <a:rPr lang="en-US" sz="3600" dirty="0" err="1">
                  <a:solidFill>
                    <a:srgbClr val="222A35"/>
                  </a:solidFill>
                  <a:latin typeface="Arial" panose="020B0604020202020204" pitchFamily="34" charset="0"/>
                  <a:ea typeface="Calibri (MS)"/>
                  <a:cs typeface="Arial" panose="020B0604020202020204" pitchFamily="34" charset="0"/>
                  <a:sym typeface="Calibri (MS)"/>
                </a:rPr>
                <a:t>Fase</a:t>
              </a:r>
              <a:r>
                <a:rPr lang="en-US" sz="3600" dirty="0">
                  <a:solidFill>
                    <a:srgbClr val="222A35"/>
                  </a:solidFill>
                  <a:latin typeface="Arial" panose="020B0604020202020204" pitchFamily="34" charset="0"/>
                  <a:ea typeface="Calibri (MS)"/>
                  <a:cs typeface="Arial" panose="020B0604020202020204" pitchFamily="34" charset="0"/>
                  <a:sym typeface="Calibri (MS)"/>
                </a:rPr>
                <a:t> 2: </a:t>
              </a:r>
              <a:r>
                <a:rPr lang="en-US" sz="3600" dirty="0" err="1">
                  <a:solidFill>
                    <a:srgbClr val="222A35"/>
                  </a:solidFill>
                  <a:latin typeface="Arial" panose="020B0604020202020204" pitchFamily="34" charset="0"/>
                  <a:ea typeface="Calibri (MS)"/>
                  <a:cs typeface="Arial" panose="020B0604020202020204" pitchFamily="34" charset="0"/>
                  <a:sym typeface="Calibri (MS)"/>
                </a:rPr>
                <a:t>Nombre</a:t>
              </a:r>
              <a:r>
                <a:rPr lang="en-US" sz="3600" dirty="0">
                  <a:solidFill>
                    <a:srgbClr val="222A35"/>
                  </a:solidFill>
                  <a:latin typeface="Arial" panose="020B0604020202020204" pitchFamily="34" charset="0"/>
                  <a:ea typeface="Calibri (MS)"/>
                  <a:cs typeface="Arial" panose="020B0604020202020204" pitchFamily="34" charset="0"/>
                  <a:sym typeface="Calibri (MS)"/>
                </a:rPr>
                <a:t> de la </a:t>
              </a:r>
              <a:r>
                <a:rPr lang="en-US" sz="3600" dirty="0" err="1">
                  <a:solidFill>
                    <a:srgbClr val="222A35"/>
                  </a:solidFill>
                  <a:latin typeface="Arial" panose="020B0604020202020204" pitchFamily="34" charset="0"/>
                  <a:ea typeface="Calibri (MS)"/>
                  <a:cs typeface="Arial" panose="020B0604020202020204" pitchFamily="34" charset="0"/>
                  <a:sym typeface="Calibri (MS)"/>
                </a:rPr>
                <a:t>fase</a:t>
              </a:r>
              <a:endParaRPr lang="en-US" sz="3600" dirty="0">
                <a:solidFill>
                  <a:srgbClr val="222A35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418170" y="7410594"/>
            <a:ext cx="7580082" cy="1010670"/>
            <a:chOff x="0" y="0"/>
            <a:chExt cx="10106776" cy="134756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106787" cy="1347597"/>
            </a:xfrm>
            <a:custGeom>
              <a:avLst/>
              <a:gdLst/>
              <a:ahLst/>
              <a:cxnLst/>
              <a:rect l="l" t="t" r="r" b="b"/>
              <a:pathLst>
                <a:path w="10106787" h="1347597">
                  <a:moveTo>
                    <a:pt x="0" y="233045"/>
                  </a:moveTo>
                  <a:cubicBezTo>
                    <a:pt x="0" y="104140"/>
                    <a:pt x="106172" y="0"/>
                    <a:pt x="236728" y="0"/>
                  </a:cubicBezTo>
                  <a:lnTo>
                    <a:pt x="9870059" y="0"/>
                  </a:lnTo>
                  <a:lnTo>
                    <a:pt x="9870059" y="12700"/>
                  </a:lnTo>
                  <a:lnTo>
                    <a:pt x="9870059" y="0"/>
                  </a:lnTo>
                  <a:cubicBezTo>
                    <a:pt x="10000615" y="0"/>
                    <a:pt x="10106787" y="104140"/>
                    <a:pt x="10106787" y="233045"/>
                  </a:cubicBezTo>
                  <a:lnTo>
                    <a:pt x="10094087" y="233045"/>
                  </a:lnTo>
                  <a:lnTo>
                    <a:pt x="10106787" y="233045"/>
                  </a:lnTo>
                  <a:lnTo>
                    <a:pt x="10106787" y="1114425"/>
                  </a:lnTo>
                  <a:lnTo>
                    <a:pt x="10094087" y="1114425"/>
                  </a:lnTo>
                  <a:lnTo>
                    <a:pt x="10106787" y="1114425"/>
                  </a:lnTo>
                  <a:cubicBezTo>
                    <a:pt x="10106787" y="1243330"/>
                    <a:pt x="10000615" y="1347470"/>
                    <a:pt x="9870059" y="1347470"/>
                  </a:cubicBezTo>
                  <a:lnTo>
                    <a:pt x="9870059" y="1334770"/>
                  </a:lnTo>
                  <a:lnTo>
                    <a:pt x="9870059" y="1347470"/>
                  </a:lnTo>
                  <a:lnTo>
                    <a:pt x="236728" y="1347470"/>
                  </a:lnTo>
                  <a:lnTo>
                    <a:pt x="236728" y="1334770"/>
                  </a:lnTo>
                  <a:lnTo>
                    <a:pt x="236728" y="1347470"/>
                  </a:lnTo>
                  <a:cubicBezTo>
                    <a:pt x="106172" y="1347597"/>
                    <a:pt x="0" y="1243457"/>
                    <a:pt x="0" y="1114552"/>
                  </a:cubicBezTo>
                  <a:lnTo>
                    <a:pt x="0" y="233045"/>
                  </a:lnTo>
                  <a:lnTo>
                    <a:pt x="12700" y="233045"/>
                  </a:lnTo>
                  <a:lnTo>
                    <a:pt x="0" y="233045"/>
                  </a:lnTo>
                  <a:moveTo>
                    <a:pt x="25400" y="233045"/>
                  </a:moveTo>
                  <a:lnTo>
                    <a:pt x="25400" y="1114425"/>
                  </a:lnTo>
                  <a:lnTo>
                    <a:pt x="12700" y="1114425"/>
                  </a:lnTo>
                  <a:lnTo>
                    <a:pt x="25400" y="1114425"/>
                  </a:lnTo>
                  <a:cubicBezTo>
                    <a:pt x="25400" y="1228979"/>
                    <a:pt x="119761" y="1322070"/>
                    <a:pt x="236728" y="1322070"/>
                  </a:cubicBezTo>
                  <a:lnTo>
                    <a:pt x="9870059" y="1322070"/>
                  </a:lnTo>
                  <a:cubicBezTo>
                    <a:pt x="9987026" y="1322070"/>
                    <a:pt x="10081387" y="1228852"/>
                    <a:pt x="10081387" y="1114425"/>
                  </a:cubicBezTo>
                  <a:lnTo>
                    <a:pt x="10081387" y="233045"/>
                  </a:lnTo>
                  <a:cubicBezTo>
                    <a:pt x="10081387" y="118618"/>
                    <a:pt x="9986899" y="25400"/>
                    <a:pt x="9870059" y="25400"/>
                  </a:cubicBezTo>
                  <a:lnTo>
                    <a:pt x="236728" y="25400"/>
                  </a:lnTo>
                  <a:lnTo>
                    <a:pt x="236728" y="12700"/>
                  </a:lnTo>
                  <a:lnTo>
                    <a:pt x="236728" y="25400"/>
                  </a:lnTo>
                  <a:cubicBezTo>
                    <a:pt x="119761" y="25400"/>
                    <a:pt x="25400" y="118618"/>
                    <a:pt x="25400" y="233045"/>
                  </a:cubicBezTo>
                  <a:close/>
                </a:path>
              </a:pathLst>
            </a:custGeom>
            <a:solidFill>
              <a:srgbClr val="AEC53A"/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66675"/>
              <a:ext cx="10106776" cy="14142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4320"/>
                </a:lnSpc>
              </a:pPr>
              <a:r>
                <a:rPr lang="en-US" sz="3600" dirty="0" err="1">
                  <a:solidFill>
                    <a:srgbClr val="222A35"/>
                  </a:solidFill>
                  <a:latin typeface="Arial" panose="020B0604020202020204" pitchFamily="34" charset="0"/>
                  <a:ea typeface="Calibri (MS)"/>
                  <a:cs typeface="Arial" panose="020B0604020202020204" pitchFamily="34" charset="0"/>
                  <a:sym typeface="Calibri (MS)"/>
                </a:rPr>
                <a:t>Fase</a:t>
              </a:r>
              <a:r>
                <a:rPr lang="en-US" sz="3600" dirty="0">
                  <a:solidFill>
                    <a:srgbClr val="222A35"/>
                  </a:solidFill>
                  <a:latin typeface="Arial" panose="020B0604020202020204" pitchFamily="34" charset="0"/>
                  <a:ea typeface="Calibri (MS)"/>
                  <a:cs typeface="Arial" panose="020B0604020202020204" pitchFamily="34" charset="0"/>
                  <a:sym typeface="Calibri (MS)"/>
                </a:rPr>
                <a:t> 3: </a:t>
              </a:r>
              <a:r>
                <a:rPr lang="en-US" sz="3600" dirty="0" err="1">
                  <a:solidFill>
                    <a:srgbClr val="222A35"/>
                  </a:solidFill>
                  <a:latin typeface="Arial" panose="020B0604020202020204" pitchFamily="34" charset="0"/>
                  <a:ea typeface="Calibri (MS)"/>
                  <a:cs typeface="Arial" panose="020B0604020202020204" pitchFamily="34" charset="0"/>
                  <a:sym typeface="Calibri (MS)"/>
                </a:rPr>
                <a:t>Nombre</a:t>
              </a:r>
              <a:r>
                <a:rPr lang="en-US" sz="3600" dirty="0">
                  <a:solidFill>
                    <a:srgbClr val="222A35"/>
                  </a:solidFill>
                  <a:latin typeface="Arial" panose="020B0604020202020204" pitchFamily="34" charset="0"/>
                  <a:ea typeface="Calibri (MS)"/>
                  <a:cs typeface="Arial" panose="020B0604020202020204" pitchFamily="34" charset="0"/>
                  <a:sym typeface="Calibri (MS)"/>
                </a:rPr>
                <a:t> de la </a:t>
              </a:r>
              <a:r>
                <a:rPr lang="en-US" sz="3600" dirty="0" err="1">
                  <a:solidFill>
                    <a:srgbClr val="222A35"/>
                  </a:solidFill>
                  <a:latin typeface="Arial" panose="020B0604020202020204" pitchFamily="34" charset="0"/>
                  <a:ea typeface="Calibri (MS)"/>
                  <a:cs typeface="Arial" panose="020B0604020202020204" pitchFamily="34" charset="0"/>
                  <a:sym typeface="Calibri (MS)"/>
                </a:rPr>
                <a:t>fase</a:t>
              </a:r>
              <a:endParaRPr lang="en-US" sz="3600" dirty="0">
                <a:solidFill>
                  <a:srgbClr val="222A35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endParaRPr>
            </a:p>
          </p:txBody>
        </p:sp>
      </p:grpSp>
      <p:sp>
        <p:nvSpPr>
          <p:cNvPr id="17" name="Freeform 17"/>
          <p:cNvSpPr/>
          <p:nvPr/>
        </p:nvSpPr>
        <p:spPr>
          <a:xfrm>
            <a:off x="8418170" y="2730141"/>
            <a:ext cx="754708" cy="982744"/>
          </a:xfrm>
          <a:custGeom>
            <a:avLst/>
            <a:gdLst/>
            <a:ahLst/>
            <a:cxnLst/>
            <a:rect l="l" t="t" r="r" b="b"/>
            <a:pathLst>
              <a:path w="754708" h="982744">
                <a:moveTo>
                  <a:pt x="0" y="0"/>
                </a:moveTo>
                <a:lnTo>
                  <a:pt x="754707" y="0"/>
                </a:lnTo>
                <a:lnTo>
                  <a:pt x="754707" y="982745"/>
                </a:lnTo>
                <a:lnTo>
                  <a:pt x="0" y="9827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23" b="-523"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2600822" y="2693184"/>
            <a:ext cx="13953994" cy="2400657"/>
            <a:chOff x="0" y="0"/>
            <a:chExt cx="18605326" cy="320087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8605326" cy="3200876"/>
            </a:xfrm>
            <a:custGeom>
              <a:avLst/>
              <a:gdLst/>
              <a:ahLst/>
              <a:cxnLst/>
              <a:rect l="l" t="t" r="r" b="b"/>
              <a:pathLst>
                <a:path w="18605326" h="3200876">
                  <a:moveTo>
                    <a:pt x="0" y="0"/>
                  </a:moveTo>
                  <a:lnTo>
                    <a:pt x="18605326" y="0"/>
                  </a:lnTo>
                  <a:lnTo>
                    <a:pt x="18605326" y="3200876"/>
                  </a:lnTo>
                  <a:lnTo>
                    <a:pt x="0" y="320087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18605326" cy="3277076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4320"/>
                </a:lnSpc>
              </a:pPr>
              <a:r>
                <a:rPr lang="en-US" sz="3600" dirty="0">
                  <a:solidFill>
                    <a:srgbClr val="595959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Si </a:t>
              </a:r>
              <a:r>
                <a:rPr lang="en-US" sz="3600" dirty="0" err="1">
                  <a:solidFill>
                    <a:srgbClr val="595959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aplica</a:t>
              </a:r>
              <a:r>
                <a:rPr lang="en-US" sz="3600" dirty="0">
                  <a:solidFill>
                    <a:srgbClr val="595959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, </a:t>
              </a:r>
              <a:r>
                <a:rPr lang="en-US" sz="3600" dirty="0" err="1">
                  <a:solidFill>
                    <a:srgbClr val="595959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colocar</a:t>
              </a:r>
              <a:r>
                <a:rPr lang="en-US" sz="3600" dirty="0">
                  <a:solidFill>
                    <a:srgbClr val="595959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el </a:t>
              </a:r>
              <a:r>
                <a:rPr lang="en-US" sz="3600" dirty="0" err="1">
                  <a:solidFill>
                    <a:srgbClr val="595959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diseño</a:t>
              </a:r>
              <a:r>
                <a:rPr lang="en-US" sz="3600" dirty="0">
                  <a:solidFill>
                    <a:srgbClr val="595959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de la </a:t>
              </a:r>
              <a:r>
                <a:rPr lang="en-US" sz="3600" dirty="0" err="1">
                  <a:solidFill>
                    <a:srgbClr val="595959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investigación</a:t>
              </a:r>
              <a:r>
                <a:rPr lang="en-US" sz="3600" dirty="0">
                  <a:solidFill>
                    <a:srgbClr val="595959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, las </a:t>
              </a:r>
              <a:r>
                <a:rPr lang="en-US" sz="3600" dirty="0" err="1">
                  <a:solidFill>
                    <a:srgbClr val="595959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fases</a:t>
              </a:r>
              <a:r>
                <a:rPr lang="en-US" sz="3600" dirty="0">
                  <a:solidFill>
                    <a:srgbClr val="595959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y las </a:t>
              </a:r>
              <a:r>
                <a:rPr lang="en-US" sz="3600" dirty="0" err="1">
                  <a:solidFill>
                    <a:srgbClr val="595959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herramientas</a:t>
              </a:r>
              <a:r>
                <a:rPr lang="en-US" sz="3600" dirty="0">
                  <a:solidFill>
                    <a:srgbClr val="595959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3600" dirty="0" err="1">
                  <a:solidFill>
                    <a:srgbClr val="595959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necesarias</a:t>
              </a:r>
              <a:r>
                <a:rPr lang="en-US" sz="3600" dirty="0">
                  <a:solidFill>
                    <a:srgbClr val="595959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. 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029200" y="4781659"/>
            <a:ext cx="8572013" cy="738664"/>
            <a:chOff x="0" y="0"/>
            <a:chExt cx="11429350" cy="98488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429350" cy="984886"/>
            </a:xfrm>
            <a:custGeom>
              <a:avLst/>
              <a:gdLst/>
              <a:ahLst/>
              <a:cxnLst/>
              <a:rect l="l" t="t" r="r" b="b"/>
              <a:pathLst>
                <a:path w="11429350" h="984886">
                  <a:moveTo>
                    <a:pt x="0" y="0"/>
                  </a:moveTo>
                  <a:lnTo>
                    <a:pt x="11429350" y="0"/>
                  </a:lnTo>
                  <a:lnTo>
                    <a:pt x="11429350" y="984886"/>
                  </a:lnTo>
                  <a:lnTo>
                    <a:pt x="0" y="98488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11429350" cy="1061086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4320"/>
                </a:lnSpc>
              </a:pPr>
              <a:r>
                <a:rPr lang="en-US" sz="3600">
                  <a:solidFill>
                    <a:srgbClr val="595959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Puede apoyarse de gráficos e imágenes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5"/>
          <p:cNvSpPr txBox="1"/>
          <p:nvPr/>
        </p:nvSpPr>
        <p:spPr>
          <a:xfrm>
            <a:off x="4464356" y="1104900"/>
            <a:ext cx="10460182" cy="863411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ctr">
              <a:lnSpc>
                <a:spcPts val="6480"/>
              </a:lnSpc>
            </a:pPr>
            <a:r>
              <a:rPr lang="en-US" sz="4800" b="1" dirty="0" err="1">
                <a:solidFill>
                  <a:srgbClr val="59595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Fase</a:t>
            </a:r>
            <a:r>
              <a:rPr lang="en-US" sz="4800" b="1" dirty="0">
                <a:solidFill>
                  <a:srgbClr val="59595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1: </a:t>
            </a:r>
            <a:r>
              <a:rPr lang="en-US" sz="4800" b="1" dirty="0" err="1">
                <a:solidFill>
                  <a:srgbClr val="59595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Nombre</a:t>
            </a:r>
            <a:r>
              <a:rPr lang="en-US" sz="4800" b="1" dirty="0">
                <a:solidFill>
                  <a:srgbClr val="59595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de la </a:t>
            </a:r>
            <a:r>
              <a:rPr lang="en-US" sz="4800" b="1" dirty="0" err="1">
                <a:solidFill>
                  <a:srgbClr val="59595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fase</a:t>
            </a:r>
            <a:endParaRPr lang="en-US" sz="4800" b="1" dirty="0">
              <a:solidFill>
                <a:srgbClr val="595959"/>
              </a:solidFill>
              <a:latin typeface="Arial" panose="020B0604020202020204" pitchFamily="34" charset="0"/>
              <a:ea typeface="Arial Bold"/>
              <a:cs typeface="Arial" panose="020B0604020202020204" pitchFamily="34" charset="0"/>
              <a:sym typeface="Arial Bold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1981200" y="3162300"/>
            <a:ext cx="15733794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Pasos que siguió para elaborar la fase, puede hacerlo a través de un gráfico </a:t>
            </a:r>
          </a:p>
          <a:p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También puede incluir aspectos importantes a considerar como por ejemplo: </a:t>
            </a:r>
          </a:p>
          <a:p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Visitas a empresa, aplicación de encuesta, criterios de selección, etc.</a:t>
            </a:r>
          </a:p>
          <a:p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Presentar el resultado de la fase, a lo que llegó. </a:t>
            </a:r>
          </a:p>
          <a:p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Apóyese en gráficos e imágenes</a:t>
            </a:r>
          </a:p>
          <a:p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Si va a colocar texto que sea texto corto, separado por frases con viñetas</a:t>
            </a:r>
          </a:p>
          <a:p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Si requiere más de una diapositiva por fase puede duplicarla, mantener el nombre de la fase para fácil orientación</a:t>
            </a:r>
          </a:p>
          <a:p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Tamaño mínimo de letra 24 </a:t>
            </a:r>
            <a:endParaRPr lang="es-CO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5"/>
          <p:cNvSpPr txBox="1"/>
          <p:nvPr/>
        </p:nvSpPr>
        <p:spPr>
          <a:xfrm>
            <a:off x="4464356" y="1104900"/>
            <a:ext cx="10460182" cy="863411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ctr">
              <a:lnSpc>
                <a:spcPts val="6480"/>
              </a:lnSpc>
            </a:pPr>
            <a:r>
              <a:rPr lang="en-US" sz="4800" b="1" dirty="0" err="1">
                <a:solidFill>
                  <a:srgbClr val="59595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Fase</a:t>
            </a:r>
            <a:r>
              <a:rPr lang="en-US" sz="4800" b="1" dirty="0">
                <a:solidFill>
                  <a:srgbClr val="59595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2: </a:t>
            </a:r>
            <a:r>
              <a:rPr lang="en-US" sz="4800" b="1" dirty="0" err="1">
                <a:solidFill>
                  <a:srgbClr val="59595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Nombre</a:t>
            </a:r>
            <a:r>
              <a:rPr lang="en-US" sz="4800" b="1" dirty="0">
                <a:solidFill>
                  <a:srgbClr val="59595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de la </a:t>
            </a:r>
            <a:r>
              <a:rPr lang="en-US" sz="4800" b="1" dirty="0" err="1">
                <a:solidFill>
                  <a:srgbClr val="59595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fase</a:t>
            </a:r>
            <a:endParaRPr lang="en-US" sz="4800" b="1" dirty="0">
              <a:solidFill>
                <a:srgbClr val="595959"/>
              </a:solidFill>
              <a:latin typeface="Arial" panose="020B0604020202020204" pitchFamily="34" charset="0"/>
              <a:ea typeface="Arial Bold"/>
              <a:cs typeface="Arial" panose="020B0604020202020204" pitchFamily="34" charset="0"/>
              <a:sym typeface="Arial Bold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1981200" y="3162300"/>
            <a:ext cx="15733794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Pasos que siguió para elaborar la fase, puede hacerlo a través de un gráfico </a:t>
            </a:r>
          </a:p>
          <a:p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También puede incluir aspectos importantes a considerar como por ejemplo: </a:t>
            </a:r>
          </a:p>
          <a:p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Visitas a empresa, aplicación de encuesta, criterios de selección, etc.</a:t>
            </a:r>
          </a:p>
          <a:p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Presentar el resultado de la fase, a lo que llegó. </a:t>
            </a:r>
          </a:p>
          <a:p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Apóyese en gráficos e imágenes</a:t>
            </a:r>
          </a:p>
          <a:p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Si va a colocar texto que sea texto corto, separado por frases con viñetas</a:t>
            </a:r>
          </a:p>
          <a:p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Si requiere más de una diapositiva por fase puede duplicarla, mantener el nombre de la fase para fácil orientación</a:t>
            </a:r>
          </a:p>
          <a:p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Tamaño mínimo de letra 24 </a:t>
            </a:r>
            <a:endParaRPr lang="es-CO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22838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5"/>
          <p:cNvSpPr txBox="1"/>
          <p:nvPr/>
        </p:nvSpPr>
        <p:spPr>
          <a:xfrm>
            <a:off x="4464356" y="1104900"/>
            <a:ext cx="10460182" cy="863411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ctr">
              <a:lnSpc>
                <a:spcPts val="6480"/>
              </a:lnSpc>
            </a:pPr>
            <a:r>
              <a:rPr lang="en-US" sz="4800" b="1" dirty="0" err="1">
                <a:solidFill>
                  <a:srgbClr val="59595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Fase</a:t>
            </a:r>
            <a:r>
              <a:rPr lang="en-US" sz="4800" b="1" dirty="0">
                <a:solidFill>
                  <a:srgbClr val="59595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3: </a:t>
            </a:r>
            <a:r>
              <a:rPr lang="en-US" sz="4800" b="1" dirty="0" err="1">
                <a:solidFill>
                  <a:srgbClr val="59595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Nombre</a:t>
            </a:r>
            <a:r>
              <a:rPr lang="en-US" sz="4800" b="1" dirty="0">
                <a:solidFill>
                  <a:srgbClr val="59595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de la </a:t>
            </a:r>
            <a:r>
              <a:rPr lang="en-US" sz="4800" b="1" dirty="0" err="1">
                <a:solidFill>
                  <a:srgbClr val="59595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fase</a:t>
            </a:r>
            <a:endParaRPr lang="en-US" sz="4800" b="1" dirty="0">
              <a:solidFill>
                <a:srgbClr val="595959"/>
              </a:solidFill>
              <a:latin typeface="Arial" panose="020B0604020202020204" pitchFamily="34" charset="0"/>
              <a:ea typeface="Arial Bold"/>
              <a:cs typeface="Arial" panose="020B0604020202020204" pitchFamily="34" charset="0"/>
              <a:sym typeface="Arial Bold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1981200" y="3162300"/>
            <a:ext cx="15733794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Pasos que siguió para elaborar la fase, puede hacerlo a través de un gráfico </a:t>
            </a:r>
          </a:p>
          <a:p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También puede incluir aspectos importantes a considerar como por ejemplo: </a:t>
            </a:r>
          </a:p>
          <a:p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Visitas a empresa, aplicación de encuesta, criterios de selección, etc.</a:t>
            </a:r>
          </a:p>
          <a:p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Presentar el resultado de la fase, a lo que llegó. </a:t>
            </a:r>
          </a:p>
          <a:p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Apóyese en gráficos e imágenes</a:t>
            </a:r>
          </a:p>
          <a:p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Si va a colocar texto que sea texto corto, separado por frases con viñetas</a:t>
            </a:r>
          </a:p>
          <a:p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Si requiere más de una diapositiva por fase puede duplicarla, mantener el nombre de la fase para fácil orientación</a:t>
            </a:r>
          </a:p>
          <a:p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Tamaño mínimo de letra 24 </a:t>
            </a:r>
            <a:endParaRPr lang="es-CO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9251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0315897" y="2720616"/>
            <a:ext cx="5702533" cy="1415034"/>
            <a:chOff x="0" y="0"/>
            <a:chExt cx="7603378" cy="188671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603378" cy="1886712"/>
            </a:xfrm>
            <a:custGeom>
              <a:avLst/>
              <a:gdLst/>
              <a:ahLst/>
              <a:cxnLst/>
              <a:rect l="l" t="t" r="r" b="b"/>
              <a:pathLst>
                <a:path w="7603378" h="1886712">
                  <a:moveTo>
                    <a:pt x="0" y="0"/>
                  </a:moveTo>
                  <a:lnTo>
                    <a:pt x="7603378" y="0"/>
                  </a:lnTo>
                  <a:lnTo>
                    <a:pt x="7603378" y="1886712"/>
                  </a:lnTo>
                  <a:lnTo>
                    <a:pt x="0" y="188671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7603378" cy="197243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5040"/>
                </a:lnSpc>
              </a:pPr>
              <a:r>
                <a:rPr lang="en-US" sz="4200" b="1">
                  <a:solidFill>
                    <a:srgbClr val="595959"/>
                  </a:solidFill>
                  <a:latin typeface="Arial Bold"/>
                  <a:ea typeface="Arial Bold"/>
                  <a:cs typeface="Arial Bold"/>
                  <a:sym typeface="Arial Bold"/>
                </a:rPr>
                <a:t>CONCLUSIONES Y RECOMENDACIONES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427694" y="4055786"/>
            <a:ext cx="8724231" cy="68578"/>
            <a:chOff x="0" y="0"/>
            <a:chExt cx="11632308" cy="9143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632311" cy="91440"/>
            </a:xfrm>
            <a:custGeom>
              <a:avLst/>
              <a:gdLst/>
              <a:ahLst/>
              <a:cxnLst/>
              <a:rect l="l" t="t" r="r" b="b"/>
              <a:pathLst>
                <a:path w="11632311" h="91440">
                  <a:moveTo>
                    <a:pt x="0" y="91440"/>
                  </a:moveTo>
                  <a:lnTo>
                    <a:pt x="11632311" y="91440"/>
                  </a:lnTo>
                  <a:lnTo>
                    <a:pt x="116323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C43A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8" name="Freeform 8"/>
          <p:cNvSpPr/>
          <p:nvPr/>
        </p:nvSpPr>
        <p:spPr>
          <a:xfrm>
            <a:off x="9561189" y="2855542"/>
            <a:ext cx="754708" cy="982744"/>
          </a:xfrm>
          <a:custGeom>
            <a:avLst/>
            <a:gdLst/>
            <a:ahLst/>
            <a:cxnLst/>
            <a:rect l="l" t="t" r="r" b="b"/>
            <a:pathLst>
              <a:path w="754708" h="982744">
                <a:moveTo>
                  <a:pt x="0" y="0"/>
                </a:moveTo>
                <a:lnTo>
                  <a:pt x="754708" y="0"/>
                </a:lnTo>
                <a:lnTo>
                  <a:pt x="754708" y="982744"/>
                </a:lnTo>
                <a:lnTo>
                  <a:pt x="0" y="9827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23" b="-523"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4419600" y="1028700"/>
            <a:ext cx="10764980" cy="1161504"/>
            <a:chOff x="-406397" y="-502232"/>
            <a:chExt cx="14353307" cy="154867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946910" cy="1046440"/>
            </a:xfrm>
            <a:custGeom>
              <a:avLst/>
              <a:gdLst/>
              <a:ahLst/>
              <a:cxnLst/>
              <a:rect l="l" t="t" r="r" b="b"/>
              <a:pathLst>
                <a:path w="13946910" h="1046440">
                  <a:moveTo>
                    <a:pt x="0" y="0"/>
                  </a:moveTo>
                  <a:lnTo>
                    <a:pt x="13946910" y="0"/>
                  </a:lnTo>
                  <a:lnTo>
                    <a:pt x="13946910" y="1046440"/>
                  </a:lnTo>
                  <a:lnTo>
                    <a:pt x="0" y="104644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-406397" y="-502232"/>
              <a:ext cx="13946910" cy="115121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6480"/>
                </a:lnSpc>
              </a:pPr>
              <a:r>
                <a:rPr lang="en-US" sz="5400" b="1" dirty="0" err="1">
                  <a:solidFill>
                    <a:srgbClr val="595959"/>
                  </a:solidFill>
                  <a:latin typeface="Arial" panose="020B0604020202020204" pitchFamily="34" charset="0"/>
                  <a:ea typeface="Arial Bold"/>
                  <a:cs typeface="Arial" panose="020B0604020202020204" pitchFamily="34" charset="0"/>
                  <a:sym typeface="Arial Bold"/>
                </a:rPr>
                <a:t>Conclusiones</a:t>
              </a:r>
              <a:endParaRPr lang="en-US" sz="5400" b="1" dirty="0">
                <a:solidFill>
                  <a:srgbClr val="59595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endParaRPr>
            </a:p>
          </p:txBody>
        </p:sp>
      </p:grpSp>
      <p:sp>
        <p:nvSpPr>
          <p:cNvPr id="15" name="CuadroTexto 14"/>
          <p:cNvSpPr txBox="1"/>
          <p:nvPr/>
        </p:nvSpPr>
        <p:spPr>
          <a:xfrm>
            <a:off x="1981200" y="2933700"/>
            <a:ext cx="1280671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Describir las conclusiones del desarrollo del trabajo de grado</a:t>
            </a:r>
          </a:p>
          <a:p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Se recomiendan frases cortas, separadas por viñetas</a:t>
            </a:r>
          </a:p>
          <a:p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Tamaño mínimo de letra 24</a:t>
            </a:r>
          </a:p>
          <a:p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Puede usar negrita en algunas palabras para hacer énfasis en la lectura de las conclusiones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4419600" y="1028700"/>
            <a:ext cx="10764980" cy="1161504"/>
            <a:chOff x="-406397" y="-502232"/>
            <a:chExt cx="14353307" cy="154867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946910" cy="1046440"/>
            </a:xfrm>
            <a:custGeom>
              <a:avLst/>
              <a:gdLst/>
              <a:ahLst/>
              <a:cxnLst/>
              <a:rect l="l" t="t" r="r" b="b"/>
              <a:pathLst>
                <a:path w="13946910" h="1046440">
                  <a:moveTo>
                    <a:pt x="0" y="0"/>
                  </a:moveTo>
                  <a:lnTo>
                    <a:pt x="13946910" y="0"/>
                  </a:lnTo>
                  <a:lnTo>
                    <a:pt x="13946910" y="1046440"/>
                  </a:lnTo>
                  <a:lnTo>
                    <a:pt x="0" y="104644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-406397" y="-502232"/>
              <a:ext cx="13946910" cy="115121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6480"/>
                </a:lnSpc>
              </a:pPr>
              <a:r>
                <a:rPr lang="en-US" sz="5400" b="1" dirty="0" err="1">
                  <a:solidFill>
                    <a:srgbClr val="595959"/>
                  </a:solidFill>
                  <a:latin typeface="Arial" panose="020B0604020202020204" pitchFamily="34" charset="0"/>
                  <a:ea typeface="Arial Bold"/>
                  <a:cs typeface="Arial" panose="020B0604020202020204" pitchFamily="34" charset="0"/>
                  <a:sym typeface="Arial Bold"/>
                </a:rPr>
                <a:t>Recomendaciones</a:t>
              </a:r>
              <a:endParaRPr lang="en-US" sz="5400" b="1" dirty="0">
                <a:solidFill>
                  <a:srgbClr val="59595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endParaRPr>
            </a:p>
          </p:txBody>
        </p:sp>
      </p:grpSp>
      <p:sp>
        <p:nvSpPr>
          <p:cNvPr id="15" name="CuadroTexto 14"/>
          <p:cNvSpPr txBox="1"/>
          <p:nvPr/>
        </p:nvSpPr>
        <p:spPr>
          <a:xfrm>
            <a:off x="1981200" y="2933700"/>
            <a:ext cx="1345753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Describir las conclusiones del desarrollo del trabajo de grado</a:t>
            </a:r>
          </a:p>
          <a:p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Se recomiendan frases cortas, separadas por viñetas</a:t>
            </a:r>
          </a:p>
          <a:p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Tamaño mínimo de letra 24</a:t>
            </a:r>
          </a:p>
          <a:p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Puede usar negrita en algunas palabras para hacer énfasis en la lectura de las recomendaciones</a:t>
            </a:r>
          </a:p>
        </p:txBody>
      </p:sp>
    </p:spTree>
    <p:extLst>
      <p:ext uri="{BB962C8B-B14F-4D97-AF65-F5344CB8AC3E}">
        <p14:creationId xmlns:p14="http://schemas.microsoft.com/office/powerpoint/2010/main" val="28609061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1125200" y="3467100"/>
            <a:ext cx="3935374" cy="776859"/>
            <a:chOff x="0" y="0"/>
            <a:chExt cx="5247165" cy="103581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247165" cy="1035812"/>
            </a:xfrm>
            <a:custGeom>
              <a:avLst/>
              <a:gdLst/>
              <a:ahLst/>
              <a:cxnLst/>
              <a:rect l="l" t="t" r="r" b="b"/>
              <a:pathLst>
                <a:path w="5247165" h="1035812">
                  <a:moveTo>
                    <a:pt x="0" y="0"/>
                  </a:moveTo>
                  <a:lnTo>
                    <a:pt x="5247165" y="0"/>
                  </a:lnTo>
                  <a:lnTo>
                    <a:pt x="5247165" y="1035812"/>
                  </a:lnTo>
                  <a:lnTo>
                    <a:pt x="0" y="103581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5247165" cy="112153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5040"/>
                </a:lnSpc>
              </a:pPr>
              <a:r>
                <a:rPr lang="en-US" sz="4200" b="1">
                  <a:solidFill>
                    <a:srgbClr val="595959"/>
                  </a:solidFill>
                  <a:latin typeface="Arial Bold"/>
                  <a:ea typeface="Arial Bold"/>
                  <a:cs typeface="Arial Bold"/>
                  <a:sym typeface="Arial Bold"/>
                </a:rPr>
                <a:t>REFERENCIAS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305800" y="4610100"/>
            <a:ext cx="8724231" cy="68578"/>
            <a:chOff x="0" y="0"/>
            <a:chExt cx="11632308" cy="9143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632311" cy="91440"/>
            </a:xfrm>
            <a:custGeom>
              <a:avLst/>
              <a:gdLst/>
              <a:ahLst/>
              <a:cxnLst/>
              <a:rect l="l" t="t" r="r" b="b"/>
              <a:pathLst>
                <a:path w="11632311" h="91440">
                  <a:moveTo>
                    <a:pt x="0" y="91440"/>
                  </a:moveTo>
                  <a:lnTo>
                    <a:pt x="11632311" y="91440"/>
                  </a:lnTo>
                  <a:lnTo>
                    <a:pt x="116323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C43A"/>
            </a:solidFill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8" name="Freeform 8"/>
          <p:cNvSpPr/>
          <p:nvPr/>
        </p:nvSpPr>
        <p:spPr>
          <a:xfrm>
            <a:off x="10370492" y="3261214"/>
            <a:ext cx="754708" cy="982744"/>
          </a:xfrm>
          <a:custGeom>
            <a:avLst/>
            <a:gdLst/>
            <a:ahLst/>
            <a:cxnLst/>
            <a:rect l="l" t="t" r="r" b="b"/>
            <a:pathLst>
              <a:path w="754708" h="982744">
                <a:moveTo>
                  <a:pt x="0" y="0"/>
                </a:moveTo>
                <a:lnTo>
                  <a:pt x="754708" y="0"/>
                </a:lnTo>
                <a:lnTo>
                  <a:pt x="754708" y="982744"/>
                </a:lnTo>
                <a:lnTo>
                  <a:pt x="0" y="9827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23" b="-523"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2252541" y="1059243"/>
            <a:ext cx="5056990" cy="754149"/>
            <a:chOff x="0" y="0"/>
            <a:chExt cx="6742654" cy="100553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742654" cy="1005532"/>
            </a:xfrm>
            <a:custGeom>
              <a:avLst/>
              <a:gdLst/>
              <a:ahLst/>
              <a:cxnLst/>
              <a:rect l="l" t="t" r="r" b="b"/>
              <a:pathLst>
                <a:path w="6742654" h="1005532">
                  <a:moveTo>
                    <a:pt x="0" y="0"/>
                  </a:moveTo>
                  <a:lnTo>
                    <a:pt x="6742654" y="0"/>
                  </a:lnTo>
                  <a:lnTo>
                    <a:pt x="6742654" y="1005532"/>
                  </a:lnTo>
                  <a:lnTo>
                    <a:pt x="0" y="100553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s-CO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6742654" cy="109125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4800"/>
                </a:lnSpc>
              </a:pPr>
              <a:r>
                <a:rPr lang="en-US" sz="4000">
                  <a:solidFill>
                    <a:srgbClr val="779B3E"/>
                  </a:solidFill>
                  <a:latin typeface="Arial"/>
                  <a:ea typeface="Arial"/>
                  <a:cs typeface="Arial"/>
                  <a:sym typeface="Arial"/>
                </a:rPr>
                <a:t>REFERENCIAS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601866" y="2781300"/>
            <a:ext cx="15606764" cy="5753036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marL="434340" lvl="1" indent="-217170" algn="l">
              <a:lnSpc>
                <a:spcPts val="2879"/>
              </a:lnSpc>
              <a:buFont typeface="Arial"/>
              <a:buChar char="•"/>
            </a:pPr>
            <a:r>
              <a:rPr lang="en-US" sz="2400" dirty="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rPr>
              <a:t>Se </a:t>
            </a:r>
            <a:r>
              <a:rPr lang="en-US" sz="2400" dirty="0" err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rPr>
              <a:t>colocan</a:t>
            </a:r>
            <a:r>
              <a:rPr lang="en-US" sz="2400" dirty="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rPr>
              <a:t> las </a:t>
            </a:r>
            <a:r>
              <a:rPr lang="en-US" sz="2400" dirty="0" err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rPr>
              <a:t>referencias</a:t>
            </a:r>
            <a:r>
              <a:rPr lang="en-US" sz="2400" dirty="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rPr>
              <a:t> de las </a:t>
            </a:r>
            <a:r>
              <a:rPr lang="en-US" sz="2400" dirty="0" err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rPr>
              <a:t>citas</a:t>
            </a:r>
            <a:r>
              <a:rPr lang="en-US" sz="2400" dirty="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rPr>
              <a:t>colocadas</a:t>
            </a:r>
            <a:r>
              <a:rPr lang="en-US" sz="2400" dirty="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rPr>
              <a:t>en</a:t>
            </a:r>
            <a:r>
              <a:rPr lang="en-US" sz="2400" dirty="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rPr>
              <a:t> la </a:t>
            </a:r>
            <a:r>
              <a:rPr lang="en-US" sz="2400" dirty="0" err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rPr>
              <a:t>presentación</a:t>
            </a:r>
            <a:r>
              <a:rPr lang="en-US" sz="2400" dirty="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rPr>
              <a:t> y las que </a:t>
            </a:r>
            <a:r>
              <a:rPr lang="en-US" sz="2400" dirty="0" err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rPr>
              <a:t>usted</a:t>
            </a:r>
            <a:r>
              <a:rPr lang="en-US" sz="2400" dirty="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rPr>
              <a:t>considere</a:t>
            </a:r>
            <a:r>
              <a:rPr lang="en-US" sz="2400" dirty="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rPr>
              <a:t>importantes</a:t>
            </a:r>
            <a:r>
              <a:rPr lang="en-US" sz="2400" dirty="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rPr>
              <a:t> del </a:t>
            </a:r>
            <a:r>
              <a:rPr lang="en-US" sz="2400" dirty="0" err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rPr>
              <a:t>desarrollo</a:t>
            </a:r>
            <a:r>
              <a:rPr lang="en-US" sz="2400" dirty="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rPr>
              <a:t> del </a:t>
            </a:r>
            <a:r>
              <a:rPr lang="en-US" sz="2400" dirty="0" err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rPr>
              <a:t>trabajo</a:t>
            </a:r>
            <a:r>
              <a:rPr lang="en-US" sz="2400" dirty="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2400" dirty="0" err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rPr>
              <a:t>grado</a:t>
            </a:r>
            <a:r>
              <a:rPr lang="en-US" sz="2400" dirty="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434340" lvl="1" indent="-217170" algn="l">
              <a:lnSpc>
                <a:spcPts val="2879"/>
              </a:lnSpc>
              <a:buFont typeface="Arial"/>
              <a:buChar char="•"/>
            </a:pPr>
            <a:r>
              <a:rPr lang="en-US" sz="2400" dirty="0" err="1">
                <a:solidFill>
                  <a:srgbClr val="808080"/>
                </a:solidFill>
                <a:latin typeface="Arial"/>
                <a:ea typeface="Arimo"/>
                <a:cs typeface="Arial"/>
                <a:sym typeface="Arial"/>
              </a:rPr>
              <a:t>Utilizar</a:t>
            </a:r>
            <a:r>
              <a:rPr lang="en-US" sz="2400" dirty="0">
                <a:solidFill>
                  <a:srgbClr val="808080"/>
                </a:solidFill>
                <a:latin typeface="Arial"/>
                <a:ea typeface="Arimo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808080"/>
                </a:solidFill>
                <a:latin typeface="Arial"/>
                <a:ea typeface="Arimo"/>
                <a:cs typeface="Arial"/>
                <a:sym typeface="Arial"/>
              </a:rPr>
              <a:t>normas</a:t>
            </a:r>
            <a:r>
              <a:rPr lang="en-US" sz="2400" dirty="0">
                <a:solidFill>
                  <a:srgbClr val="808080"/>
                </a:solidFill>
                <a:latin typeface="Arial"/>
                <a:ea typeface="Arimo"/>
                <a:cs typeface="Arial"/>
                <a:sym typeface="Arial"/>
              </a:rPr>
              <a:t> APA, </a:t>
            </a:r>
            <a:r>
              <a:rPr lang="en-US" sz="2400" dirty="0" err="1">
                <a:solidFill>
                  <a:srgbClr val="808080"/>
                </a:solidFill>
                <a:latin typeface="Arial"/>
                <a:ea typeface="Arimo"/>
                <a:cs typeface="Arial"/>
                <a:sym typeface="Arial"/>
              </a:rPr>
              <a:t>orden</a:t>
            </a:r>
            <a:r>
              <a:rPr lang="en-US" sz="2400" dirty="0">
                <a:solidFill>
                  <a:srgbClr val="808080"/>
                </a:solidFill>
                <a:latin typeface="Arial"/>
                <a:ea typeface="Arimo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808080"/>
                </a:solidFill>
                <a:latin typeface="Arial"/>
                <a:ea typeface="Arimo"/>
                <a:cs typeface="Arial"/>
                <a:sym typeface="Arial"/>
              </a:rPr>
              <a:t>alfabético</a:t>
            </a:r>
            <a:r>
              <a:rPr lang="en-US" sz="2400" dirty="0">
                <a:solidFill>
                  <a:srgbClr val="808080"/>
                </a:solidFill>
                <a:latin typeface="Arial"/>
                <a:ea typeface="Arimo"/>
                <a:cs typeface="Arial"/>
                <a:sym typeface="Arial"/>
              </a:rPr>
              <a:t> </a:t>
            </a:r>
            <a:endParaRPr lang="en-US" sz="2400" dirty="0">
              <a:solidFill>
                <a:srgbClr val="808080"/>
              </a:solidFill>
              <a:latin typeface="Arimo"/>
              <a:ea typeface="Arimo"/>
              <a:cs typeface="Arimo"/>
              <a:sym typeface="Arimo"/>
            </a:endParaRPr>
          </a:p>
          <a:p>
            <a:pPr marL="434340" lvl="1" indent="-217170" algn="l">
              <a:lnSpc>
                <a:spcPts val="2879"/>
              </a:lnSpc>
            </a:pPr>
            <a:endParaRPr lang="en-US" sz="2400" dirty="0">
              <a:solidFill>
                <a:srgbClr val="808080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575</Words>
  <Application>Microsoft Office PowerPoint</Application>
  <PresentationFormat>Personalizado</PresentationFormat>
  <Paragraphs>85</Paragraphs>
  <Slides>17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5" baseType="lpstr">
      <vt:lpstr>Calibri (MS) Bold</vt:lpstr>
      <vt:lpstr>Calibri</vt:lpstr>
      <vt:lpstr>Arimo</vt:lpstr>
      <vt:lpstr>Calibri (MS) Light</vt:lpstr>
      <vt:lpstr>Calibri (MS)</vt:lpstr>
      <vt:lpstr>Arial Bold</vt:lpstr>
      <vt:lpstr>Arial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PLANTILLA SUSTENTACIÓN</dc:title>
  <dc:creator>UTS</dc:creator>
  <cp:lastModifiedBy>KATHERINE JULIETH SIERRA SUAREZ</cp:lastModifiedBy>
  <cp:revision>12</cp:revision>
  <dcterms:created xsi:type="dcterms:W3CDTF">2006-08-16T00:00:00Z</dcterms:created>
  <dcterms:modified xsi:type="dcterms:W3CDTF">2025-04-23T01:14:12Z</dcterms:modified>
  <dc:identifier>DAGh_0PpcPc</dc:identifier>
</cp:coreProperties>
</file>